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4" r:id="rId28"/>
    <p:sldId id="283" r:id="rId29"/>
  </p:sldIdLst>
  <p:sldSz cx="9144000" cy="5143500" type="screen16x9"/>
  <p:notesSz cx="6858000" cy="9144000"/>
  <p:embeddedFontLst>
    <p:embeddedFont>
      <p:font typeface="Open Sans" panose="020B0604020202020204" charset="0"/>
      <p:regular r:id="rId31"/>
      <p:bold r:id="rId32"/>
      <p:italic r:id="rId33"/>
      <p:boldItalic r:id="rId34"/>
    </p:embeddedFont>
    <p:embeddedFont>
      <p:font typeface="Economica" panose="020B0604020202020204" charset="0"/>
      <p:regular r:id="rId35"/>
      <p:bold r:id="rId36"/>
      <p:italic r:id="rId37"/>
      <p:boldItalic r:id="rId38"/>
    </p:embeddedFont>
    <p:embeddedFont>
      <p:font typeface="Merriweather" panose="020B0604020202020204" charset="0"/>
      <p:regular r:id="rId39"/>
      <p:bold r:id="rId40"/>
      <p:italic r:id="rId41"/>
      <p:boldItalic r:id="rId42"/>
    </p:embeddedFont>
    <p:embeddedFont>
      <p:font typeface="Nunito"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600"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82799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a:off x="2744013"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Shape 11"/>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Shape 1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Shape 13"/>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Shape 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Shape 54"/>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Shape 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Shape 16"/>
          <p:cNvSpPr/>
          <p:nvPr/>
        </p:nvSpPr>
        <p:spPr>
          <a:xfrm flipH="1">
            <a:off x="7595938" y="4602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Shape 17"/>
          <p:cNvSpPr/>
          <p:nvPr/>
        </p:nvSpPr>
        <p:spPr>
          <a:xfrm rot="10800000" flipH="1">
            <a:off x="466425" y="35583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Shape 18"/>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Shape 2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Shape 23"/>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Shape 27"/>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Shape 28"/>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Shape 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Shape 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Shape 35"/>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Shape 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Shape 3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3" name="Shape 43"/>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Shape 44"/>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Shape 45"/>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Shape 4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Shape 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Shape 7"/>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jpg"/><Relationship Id="rId18" Type="http://schemas.openxmlformats.org/officeDocument/2006/relationships/image" Target="../media/image21.jp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jpg"/><Relationship Id="rId17" Type="http://schemas.openxmlformats.org/officeDocument/2006/relationships/image" Target="../media/image20.jpg"/><Relationship Id="rId2" Type="http://schemas.openxmlformats.org/officeDocument/2006/relationships/notesSlide" Target="../notesSlides/notesSlide7.xml"/><Relationship Id="rId16" Type="http://schemas.openxmlformats.org/officeDocument/2006/relationships/image" Target="../media/image19.jpg"/><Relationship Id="rId1" Type="http://schemas.openxmlformats.org/officeDocument/2006/relationships/slideLayout" Target="../slideLayouts/slideLayout3.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5" Type="http://schemas.openxmlformats.org/officeDocument/2006/relationships/image" Target="../media/image1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 Id="rId1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6.jpg"/><Relationship Id="rId4"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ctrTitle"/>
          </p:nvPr>
        </p:nvSpPr>
        <p:spPr>
          <a:xfrm>
            <a:off x="1984525" y="1671963"/>
            <a:ext cx="7228200" cy="158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b="1">
                <a:latin typeface="Nunito"/>
                <a:ea typeface="Nunito"/>
                <a:cs typeface="Nunito"/>
                <a:sym typeface="Nunito"/>
              </a:rPr>
              <a:t>Neural Network &amp; Deep Learning  </a:t>
            </a:r>
            <a:endParaRPr sz="2400" b="1">
              <a:latin typeface="Nunito"/>
              <a:ea typeface="Nunito"/>
              <a:cs typeface="Nunito"/>
              <a:sym typeface="Nunito"/>
            </a:endParaRPr>
          </a:p>
          <a:p>
            <a:pPr marL="0" lvl="0" indent="0" rtl="0">
              <a:spcBef>
                <a:spcPts val="0"/>
              </a:spcBef>
              <a:spcAft>
                <a:spcPts val="0"/>
              </a:spcAft>
              <a:buNone/>
            </a:pPr>
            <a:r>
              <a:rPr lang="en" sz="2400" b="1">
                <a:latin typeface="Nunito"/>
                <a:ea typeface="Nunito"/>
                <a:cs typeface="Nunito"/>
                <a:sym typeface="Nunito"/>
              </a:rPr>
              <a:t>(</a:t>
            </a:r>
            <a:r>
              <a:rPr lang="en" sz="2400" b="1">
                <a:solidFill>
                  <a:srgbClr val="FF0000"/>
                </a:solidFill>
                <a:latin typeface="Nunito"/>
                <a:ea typeface="Nunito"/>
                <a:cs typeface="Nunito"/>
                <a:sym typeface="Nunito"/>
              </a:rPr>
              <a:t>EECE680C</a:t>
            </a:r>
            <a:r>
              <a:rPr lang="en" sz="2400" b="1">
                <a:latin typeface="Nunito"/>
                <a:ea typeface="Nunito"/>
                <a:cs typeface="Nunito"/>
                <a:sym typeface="Nunito"/>
              </a:rPr>
              <a:t>) Project</a:t>
            </a:r>
            <a:endParaRPr sz="2400" b="1">
              <a:latin typeface="Nunito"/>
              <a:ea typeface="Nunito"/>
              <a:cs typeface="Nunito"/>
              <a:sym typeface="Nunito"/>
            </a:endParaRPr>
          </a:p>
          <a:p>
            <a:pPr marL="0" lvl="0" indent="0">
              <a:spcBef>
                <a:spcPts val="0"/>
              </a:spcBef>
              <a:spcAft>
                <a:spcPts val="0"/>
              </a:spcAft>
              <a:buNone/>
            </a:pPr>
            <a:r>
              <a:rPr lang="en" sz="2400" b="1">
                <a:latin typeface="Nunito"/>
                <a:ea typeface="Nunito"/>
                <a:cs typeface="Nunito"/>
                <a:sym typeface="Nunito"/>
              </a:rPr>
              <a:t>“</a:t>
            </a:r>
            <a:r>
              <a:rPr lang="en" sz="2400">
                <a:latin typeface="Nunito"/>
                <a:ea typeface="Nunito"/>
                <a:cs typeface="Nunito"/>
                <a:sym typeface="Nunito"/>
              </a:rPr>
              <a:t>Retinal Optical Coherence Tomography </a:t>
            </a:r>
            <a:endParaRPr sz="2400">
              <a:latin typeface="Nunito"/>
              <a:ea typeface="Nunito"/>
              <a:cs typeface="Nunito"/>
              <a:sym typeface="Nunito"/>
            </a:endParaRPr>
          </a:p>
          <a:p>
            <a:pPr marL="0" lvl="0" indent="0" rtl="0">
              <a:spcBef>
                <a:spcPts val="0"/>
              </a:spcBef>
              <a:spcAft>
                <a:spcPts val="0"/>
              </a:spcAft>
              <a:buNone/>
            </a:pPr>
            <a:r>
              <a:rPr lang="en" sz="2400">
                <a:latin typeface="Nunito"/>
                <a:ea typeface="Nunito"/>
                <a:cs typeface="Nunito"/>
                <a:sym typeface="Nunito"/>
              </a:rPr>
              <a:t>(</a:t>
            </a:r>
            <a:r>
              <a:rPr lang="en" sz="2400">
                <a:solidFill>
                  <a:srgbClr val="FF0000"/>
                </a:solidFill>
                <a:latin typeface="Nunito"/>
                <a:ea typeface="Nunito"/>
                <a:cs typeface="Nunito"/>
                <a:sym typeface="Nunito"/>
              </a:rPr>
              <a:t>OCT</a:t>
            </a:r>
            <a:r>
              <a:rPr lang="en" sz="2400">
                <a:latin typeface="Nunito"/>
                <a:ea typeface="Nunito"/>
                <a:cs typeface="Nunito"/>
                <a:sym typeface="Nunito"/>
              </a:rPr>
              <a:t>)”</a:t>
            </a:r>
            <a:endParaRPr sz="2400"/>
          </a:p>
        </p:txBody>
      </p:sp>
      <p:sp>
        <p:nvSpPr>
          <p:cNvPr id="63" name="Shape 63"/>
          <p:cNvSpPr txBox="1"/>
          <p:nvPr/>
        </p:nvSpPr>
        <p:spPr>
          <a:xfrm>
            <a:off x="1822825" y="4281575"/>
            <a:ext cx="6796800" cy="55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a:solidFill>
                  <a:srgbClr val="FFFFFF"/>
                </a:solidFill>
              </a:rPr>
              <a:t>GroupMember: Alem Haddush Fitwi, Charlie Miller, Xiaojing Xia</a:t>
            </a:r>
            <a:endParaRPr sz="1800">
              <a:solidFill>
                <a:srgbClr val="FFFFFF"/>
              </a:solidFill>
            </a:endParaRPr>
          </a:p>
        </p:txBody>
      </p:sp>
      <p:pic>
        <p:nvPicPr>
          <p:cNvPr id="64" name="Shape 64"/>
          <p:cNvPicPr preferRelativeResize="0"/>
          <p:nvPr/>
        </p:nvPicPr>
        <p:blipFill>
          <a:blip r:embed="rId3">
            <a:alphaModFix/>
          </a:blip>
          <a:stretch>
            <a:fillRect/>
          </a:stretch>
        </p:blipFill>
        <p:spPr>
          <a:xfrm>
            <a:off x="3909775" y="108775"/>
            <a:ext cx="4298425" cy="933675"/>
          </a:xfrm>
          <a:prstGeom prst="rect">
            <a:avLst/>
          </a:prstGeom>
          <a:noFill/>
          <a:ln>
            <a:noFill/>
          </a:ln>
        </p:spPr>
      </p:pic>
      <p:pic>
        <p:nvPicPr>
          <p:cNvPr id="65" name="Shape 65"/>
          <p:cNvPicPr preferRelativeResize="0"/>
          <p:nvPr/>
        </p:nvPicPr>
        <p:blipFill>
          <a:blip r:embed="rId4">
            <a:alphaModFix/>
          </a:blip>
          <a:stretch>
            <a:fillRect/>
          </a:stretch>
        </p:blipFill>
        <p:spPr>
          <a:xfrm>
            <a:off x="2508625" y="3905250"/>
            <a:ext cx="2705100" cy="1238250"/>
          </a:xfrm>
          <a:prstGeom prst="rect">
            <a:avLst/>
          </a:prstGeom>
          <a:noFill/>
          <a:ln>
            <a:noFill/>
          </a:ln>
        </p:spPr>
      </p:pic>
      <p:sp>
        <p:nvSpPr>
          <p:cNvPr id="66" name="Shape 66"/>
          <p:cNvSpPr txBox="1"/>
          <p:nvPr/>
        </p:nvSpPr>
        <p:spPr>
          <a:xfrm>
            <a:off x="5213725" y="4547825"/>
            <a:ext cx="3721500" cy="769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b="1" i="1" dirty="0">
                <a:solidFill>
                  <a:srgbClr val="FF0000"/>
                </a:solidFill>
              </a:rPr>
              <a:t>We did it collaboratively! We had a lot of meetings </a:t>
            </a:r>
            <a:r>
              <a:rPr lang="en" b="1" i="1" dirty="0" smtClean="0">
                <a:solidFill>
                  <a:srgbClr val="FF0000"/>
                </a:solidFill>
              </a:rPr>
              <a:t>ftom start to end</a:t>
            </a:r>
            <a:r>
              <a:rPr lang="en" b="1" i="1" dirty="0" smtClean="0">
                <a:solidFill>
                  <a:srgbClr val="FF0000"/>
                </a:solidFill>
              </a:rPr>
              <a:t>!</a:t>
            </a:r>
            <a:endParaRPr b="1" i="1" dirty="0">
              <a:solidFill>
                <a:srgbClr val="FF0000"/>
              </a:solidFill>
            </a:endParaRPr>
          </a:p>
        </p:txBody>
      </p:sp>
      <p:sp>
        <p:nvSpPr>
          <p:cNvPr id="67" name="Shape 67"/>
          <p:cNvSpPr txBox="1"/>
          <p:nvPr/>
        </p:nvSpPr>
        <p:spPr>
          <a:xfrm>
            <a:off x="3338725" y="1042450"/>
            <a:ext cx="5280900" cy="7698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a:latin typeface="Merriweather"/>
                <a:ea typeface="Merriweather"/>
                <a:cs typeface="Merriweather"/>
                <a:sym typeface="Merriweather"/>
              </a:rPr>
              <a:t>Watson Graduate School of Engineering &amp; Applied Science</a:t>
            </a:r>
            <a:endParaRPr>
              <a:latin typeface="Merriweather"/>
              <a:ea typeface="Merriweather"/>
              <a:cs typeface="Merriweather"/>
              <a:sym typeface="Merriweather"/>
            </a:endParaRPr>
          </a:p>
          <a:p>
            <a:pPr marL="0" lvl="0" indent="0" algn="ctr">
              <a:spcBef>
                <a:spcPts val="0"/>
              </a:spcBef>
              <a:spcAft>
                <a:spcPts val="0"/>
              </a:spcAft>
              <a:buNone/>
            </a:pPr>
            <a:r>
              <a:rPr lang="en">
                <a:latin typeface="Merriweather"/>
                <a:ea typeface="Merriweather"/>
                <a:cs typeface="Merriweather"/>
                <a:sym typeface="Merriweather"/>
              </a:rPr>
              <a:t>Department of Electrical &amp; Computer Engineering</a:t>
            </a:r>
            <a:endParaRPr>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151325" y="-8515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III. Architecture</a:t>
            </a:r>
            <a:endParaRPr>
              <a:solidFill>
                <a:srgbClr val="0000FF"/>
              </a:solidFill>
            </a:endParaRPr>
          </a:p>
        </p:txBody>
      </p:sp>
      <p:pic>
        <p:nvPicPr>
          <p:cNvPr id="165" name="Shape 165"/>
          <p:cNvPicPr preferRelativeResize="0"/>
          <p:nvPr/>
        </p:nvPicPr>
        <p:blipFill>
          <a:blip r:embed="rId3">
            <a:alphaModFix/>
          </a:blip>
          <a:stretch>
            <a:fillRect/>
          </a:stretch>
        </p:blipFill>
        <p:spPr>
          <a:xfrm>
            <a:off x="667425" y="597225"/>
            <a:ext cx="8279277" cy="3273199"/>
          </a:xfrm>
          <a:prstGeom prst="rect">
            <a:avLst/>
          </a:prstGeom>
          <a:noFill/>
          <a:ln>
            <a:noFill/>
          </a:ln>
        </p:spPr>
      </p:pic>
      <p:pic>
        <p:nvPicPr>
          <p:cNvPr id="167" name="Shape 167"/>
          <p:cNvPicPr preferRelativeResize="0"/>
          <p:nvPr/>
        </p:nvPicPr>
        <p:blipFill>
          <a:blip r:embed="rId4">
            <a:alphaModFix/>
          </a:blip>
          <a:stretch>
            <a:fillRect/>
          </a:stretch>
        </p:blipFill>
        <p:spPr>
          <a:xfrm>
            <a:off x="151317" y="3870417"/>
            <a:ext cx="784150" cy="784175"/>
          </a:xfrm>
          <a:prstGeom prst="rect">
            <a:avLst/>
          </a:prstGeom>
          <a:noFill/>
          <a:ln>
            <a:noFill/>
          </a:ln>
        </p:spPr>
      </p:pic>
      <p:sp>
        <p:nvSpPr>
          <p:cNvPr id="168" name="Shape 168"/>
          <p:cNvSpPr txBox="1"/>
          <p:nvPr/>
        </p:nvSpPr>
        <p:spPr>
          <a:xfrm>
            <a:off x="3412825" y="4716050"/>
            <a:ext cx="2575200" cy="338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Fig-6: Our CNN Architecture</a:t>
            </a:r>
            <a:endParaRPr/>
          </a:p>
        </p:txBody>
      </p:sp>
      <p:pic>
        <p:nvPicPr>
          <p:cNvPr id="2" name="Picture 1"/>
          <p:cNvPicPr>
            <a:picLocks noChangeAspect="1"/>
          </p:cNvPicPr>
          <p:nvPr/>
        </p:nvPicPr>
        <p:blipFill>
          <a:blip r:embed="rId5"/>
          <a:stretch>
            <a:fillRect/>
          </a:stretch>
        </p:blipFill>
        <p:spPr>
          <a:xfrm>
            <a:off x="1061635" y="3799917"/>
            <a:ext cx="7885067" cy="85467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311700" y="52300"/>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solidFill>
                  <a:srgbClr val="0000FF"/>
                </a:solidFill>
              </a:rPr>
              <a:t>... Architecture</a:t>
            </a:r>
            <a:endParaRPr>
              <a:solidFill>
                <a:srgbClr val="0000FF"/>
              </a:solidFill>
            </a:endParaRPr>
          </a:p>
        </p:txBody>
      </p:sp>
      <p:sp>
        <p:nvSpPr>
          <p:cNvPr id="174" name="Shape 174"/>
          <p:cNvSpPr txBox="1"/>
          <p:nvPr/>
        </p:nvSpPr>
        <p:spPr>
          <a:xfrm>
            <a:off x="206575" y="700300"/>
            <a:ext cx="8579700" cy="42828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sz="2400" dirty="0"/>
              <a:t>Image Size=256x256 (grayscale)</a:t>
            </a:r>
            <a:endParaRPr sz="2400" dirty="0"/>
          </a:p>
          <a:p>
            <a:pPr marL="457200" lvl="0" indent="-381000" rtl="0">
              <a:spcBef>
                <a:spcPts val="0"/>
              </a:spcBef>
              <a:spcAft>
                <a:spcPts val="0"/>
              </a:spcAft>
              <a:buSzPts val="2400"/>
              <a:buChar char="★"/>
            </a:pPr>
            <a:r>
              <a:rPr lang="en" sz="2400" dirty="0"/>
              <a:t>Test Images: 968 </a:t>
            </a:r>
            <a:endParaRPr sz="2400" dirty="0"/>
          </a:p>
          <a:p>
            <a:pPr marL="457200" lvl="0" indent="-381000" rtl="0">
              <a:spcBef>
                <a:spcPts val="0"/>
              </a:spcBef>
              <a:spcAft>
                <a:spcPts val="0"/>
              </a:spcAft>
              <a:buSzPts val="2400"/>
              <a:buChar char="★"/>
            </a:pPr>
            <a:r>
              <a:rPr lang="en" sz="2400" dirty="0"/>
              <a:t>Training Data: 83,484</a:t>
            </a:r>
            <a:endParaRPr sz="2400" dirty="0"/>
          </a:p>
          <a:p>
            <a:pPr marL="457200" lvl="0" indent="-381000" rtl="0">
              <a:spcBef>
                <a:spcPts val="0"/>
              </a:spcBef>
              <a:spcAft>
                <a:spcPts val="0"/>
              </a:spcAft>
              <a:buSzPts val="2400"/>
              <a:buChar char="★"/>
            </a:pPr>
            <a:r>
              <a:rPr lang="en" sz="2400" dirty="0"/>
              <a:t>Our Architecture Comprises</a:t>
            </a:r>
            <a:endParaRPr sz="2400" dirty="0"/>
          </a:p>
          <a:p>
            <a:pPr marL="0" lvl="0" indent="0">
              <a:spcBef>
                <a:spcPts val="0"/>
              </a:spcBef>
              <a:spcAft>
                <a:spcPts val="0"/>
              </a:spcAft>
              <a:buNone/>
            </a:pPr>
            <a:r>
              <a:rPr lang="en" sz="2400" dirty="0"/>
              <a:t>      </a:t>
            </a:r>
            <a:r>
              <a:rPr lang="en" sz="2400" dirty="0">
                <a:solidFill>
                  <a:schemeClr val="dk1"/>
                </a:solidFill>
              </a:rPr>
              <a:t>&gt;  5 convolutional layers of Kernel=[1, 1, 1, 1]</a:t>
            </a:r>
            <a:endParaRPr sz="2400" dirty="0">
              <a:solidFill>
                <a:schemeClr val="dk1"/>
              </a:solidFill>
            </a:endParaRPr>
          </a:p>
          <a:p>
            <a:pPr marL="0" lvl="0" indent="0">
              <a:spcBef>
                <a:spcPts val="0"/>
              </a:spcBef>
              <a:spcAft>
                <a:spcPts val="0"/>
              </a:spcAft>
              <a:buNone/>
            </a:pPr>
            <a:r>
              <a:rPr lang="en" sz="2400" dirty="0">
                <a:solidFill>
                  <a:schemeClr val="dk1"/>
                </a:solidFill>
              </a:rPr>
              <a:t>      &gt;  3 Max_pooling Layers of Kernel=[1, 4, 4, 1]</a:t>
            </a:r>
            <a:endParaRPr sz="2400" dirty="0">
              <a:solidFill>
                <a:schemeClr val="dk1"/>
              </a:solidFill>
            </a:endParaRPr>
          </a:p>
          <a:p>
            <a:pPr marL="0" lvl="0" indent="0">
              <a:spcBef>
                <a:spcPts val="0"/>
              </a:spcBef>
              <a:spcAft>
                <a:spcPts val="0"/>
              </a:spcAft>
              <a:buNone/>
            </a:pPr>
            <a:r>
              <a:rPr lang="en" sz="2400" dirty="0">
                <a:solidFill>
                  <a:schemeClr val="dk1"/>
                </a:solidFill>
              </a:rPr>
              <a:t>      &gt;  2 Fully Connected Layers of 384 and 192 neurons</a:t>
            </a:r>
            <a:endParaRPr sz="2400" dirty="0">
              <a:solidFill>
                <a:schemeClr val="dk1"/>
              </a:solidFill>
            </a:endParaRPr>
          </a:p>
          <a:p>
            <a:pPr marL="457200" lvl="0" indent="-381000" rtl="0">
              <a:spcBef>
                <a:spcPts val="0"/>
              </a:spcBef>
              <a:spcAft>
                <a:spcPts val="0"/>
              </a:spcAft>
              <a:buClr>
                <a:schemeClr val="dk1"/>
              </a:buClr>
              <a:buSzPts val="2400"/>
              <a:buChar char="★"/>
            </a:pPr>
            <a:r>
              <a:rPr lang="en" sz="2400" dirty="0">
                <a:solidFill>
                  <a:schemeClr val="dk1"/>
                </a:solidFill>
              </a:rPr>
              <a:t>All of the above hyperparameters were determined after many attempts or trainings.</a:t>
            </a:r>
            <a:endParaRPr sz="2400" dirty="0">
              <a:solidFill>
                <a:schemeClr val="dk1"/>
              </a:solidFill>
            </a:endParaRPr>
          </a:p>
          <a:p>
            <a:pPr marL="457200" lvl="0" indent="-381000">
              <a:spcBef>
                <a:spcPts val="0"/>
              </a:spcBef>
              <a:spcAft>
                <a:spcPts val="0"/>
              </a:spcAft>
              <a:buClr>
                <a:schemeClr val="dk1"/>
              </a:buClr>
              <a:buSzPts val="2400"/>
              <a:buChar char="★"/>
            </a:pPr>
            <a:r>
              <a:rPr lang="en" sz="2400" dirty="0">
                <a:solidFill>
                  <a:schemeClr val="dk1"/>
                </a:solidFill>
              </a:rPr>
              <a:t>These hyperparameters and corresponding weight shapes give the best results of all attempts we made.</a:t>
            </a:r>
            <a:endParaRPr sz="2400" dirty="0">
              <a:solidFill>
                <a:schemeClr val="dk1"/>
              </a:solidFill>
            </a:endParaRPr>
          </a:p>
          <a:p>
            <a:pPr marL="0" lvl="0" indent="0">
              <a:spcBef>
                <a:spcPts val="0"/>
              </a:spcBef>
              <a:spcAft>
                <a:spcPts val="0"/>
              </a:spcAft>
              <a:buNone/>
            </a:pPr>
            <a:endParaRPr sz="2400" dirty="0"/>
          </a:p>
          <a:p>
            <a:pPr marL="0" lvl="0" indent="0" rtl="0">
              <a:spcBef>
                <a:spcPts val="0"/>
              </a:spcBef>
              <a:spcAft>
                <a:spcPts val="0"/>
              </a:spcAft>
              <a:buNone/>
            </a:pPr>
            <a:endParaRPr sz="2400" dirty="0"/>
          </a:p>
          <a:p>
            <a:pPr marL="0" lvl="0" indent="0">
              <a:spcBef>
                <a:spcPts val="0"/>
              </a:spcBef>
              <a:spcAft>
                <a:spcPts val="0"/>
              </a:spcAft>
              <a:buNone/>
            </a:pPr>
            <a:endParaRPr sz="2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128400" y="-6225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 Architecture</a:t>
            </a:r>
            <a:endParaRPr>
              <a:solidFill>
                <a:srgbClr val="0000FF"/>
              </a:solidFill>
            </a:endParaRPr>
          </a:p>
        </p:txBody>
      </p:sp>
      <p:sp>
        <p:nvSpPr>
          <p:cNvPr id="180" name="Shape 180"/>
          <p:cNvSpPr txBox="1"/>
          <p:nvPr/>
        </p:nvSpPr>
        <p:spPr>
          <a:xfrm>
            <a:off x="45825" y="556350"/>
            <a:ext cx="8953500" cy="19410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sz="2400"/>
              <a:t>Fig-7 is the architecture that was used by the people who developed these dataset. They used a transfer Network.</a:t>
            </a:r>
            <a:endParaRPr sz="2400"/>
          </a:p>
          <a:p>
            <a:pPr marL="457200" lvl="0" indent="-381000" rtl="0">
              <a:spcBef>
                <a:spcPts val="0"/>
              </a:spcBef>
              <a:spcAft>
                <a:spcPts val="0"/>
              </a:spcAft>
              <a:buSzPts val="2400"/>
              <a:buChar char="★"/>
            </a:pPr>
            <a:r>
              <a:rPr lang="en" sz="2400"/>
              <a:t>They didn’t develop their own DL Architecture.  Rather, they used a transfer network to make their input dataset   suitable to google net.</a:t>
            </a:r>
            <a:endParaRPr sz="2400"/>
          </a:p>
        </p:txBody>
      </p:sp>
      <p:pic>
        <p:nvPicPr>
          <p:cNvPr id="181" name="Shape 181"/>
          <p:cNvPicPr preferRelativeResize="0"/>
          <p:nvPr/>
        </p:nvPicPr>
        <p:blipFill rotWithShape="1">
          <a:blip r:embed="rId3">
            <a:alphaModFix/>
          </a:blip>
          <a:srcRect t="45696"/>
          <a:stretch/>
        </p:blipFill>
        <p:spPr>
          <a:xfrm>
            <a:off x="2658950" y="2103200"/>
            <a:ext cx="4260299" cy="2824476"/>
          </a:xfrm>
          <a:prstGeom prst="rect">
            <a:avLst/>
          </a:prstGeom>
          <a:noFill/>
          <a:ln>
            <a:noFill/>
          </a:ln>
        </p:spPr>
      </p:pic>
      <p:sp>
        <p:nvSpPr>
          <p:cNvPr id="182" name="Shape 182"/>
          <p:cNvSpPr txBox="1"/>
          <p:nvPr/>
        </p:nvSpPr>
        <p:spPr>
          <a:xfrm>
            <a:off x="6919250" y="3344975"/>
            <a:ext cx="2080200" cy="4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Fig-7: This is their model</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357420" y="181982"/>
            <a:ext cx="3807300" cy="71929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solidFill>
                  <a:srgbClr val="0000FF"/>
                </a:solidFill>
              </a:rPr>
              <a:t>IV. Shape of Data</a:t>
            </a:r>
            <a:endParaRPr dirty="0">
              <a:solidFill>
                <a:srgbClr val="0000FF"/>
              </a:solidFill>
            </a:endParaRPr>
          </a:p>
        </p:txBody>
      </p:sp>
      <p:sp>
        <p:nvSpPr>
          <p:cNvPr id="188" name="Shape 188"/>
          <p:cNvSpPr txBox="1"/>
          <p:nvPr/>
        </p:nvSpPr>
        <p:spPr>
          <a:xfrm>
            <a:off x="522825" y="1158700"/>
            <a:ext cx="1455600" cy="190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9" name="Shape 189"/>
          <p:cNvSpPr txBox="1"/>
          <p:nvPr/>
        </p:nvSpPr>
        <p:spPr>
          <a:xfrm>
            <a:off x="117575" y="830331"/>
            <a:ext cx="4564500" cy="3961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t>After a number of trainings using various settings, we have settled on the following parameters that gave us very good result:</a:t>
            </a:r>
            <a:endParaRPr dirty="0"/>
          </a:p>
          <a:p>
            <a:pPr marL="457200" lvl="0" indent="-317500" rtl="0">
              <a:spcBef>
                <a:spcPts val="0"/>
              </a:spcBef>
              <a:spcAft>
                <a:spcPts val="0"/>
              </a:spcAft>
              <a:buSzPts val="1400"/>
              <a:buChar char="★"/>
            </a:pPr>
            <a:r>
              <a:rPr lang="en" dirty="0"/>
              <a:t>INPUT Shape = [256x256x1]  → Image size is reduced to 256x256 to reduce the computational  time. </a:t>
            </a:r>
            <a:endParaRPr dirty="0"/>
          </a:p>
          <a:p>
            <a:pPr marL="457200" lvl="0" indent="-317500" rtl="0">
              <a:spcBef>
                <a:spcPts val="0"/>
              </a:spcBef>
              <a:spcAft>
                <a:spcPts val="0"/>
              </a:spcAft>
              <a:buSzPts val="1400"/>
              <a:buChar char="★"/>
            </a:pPr>
            <a:r>
              <a:rPr lang="en" dirty="0"/>
              <a:t>CONV layers: each computes a dot product between their weights and a small region they are connected to in the input volume. Conv1 &amp; 2 Use 64 filters, Conv3, 4, &amp; 5 use 128 filters for each. </a:t>
            </a:r>
            <a:endParaRPr dirty="0"/>
          </a:p>
          <a:p>
            <a:pPr marL="457200" lvl="0" indent="-317500" rtl="0">
              <a:spcBef>
                <a:spcPts val="0"/>
              </a:spcBef>
              <a:spcAft>
                <a:spcPts val="0"/>
              </a:spcAft>
              <a:buSzPts val="1400"/>
              <a:buChar char="★"/>
            </a:pPr>
            <a:r>
              <a:rPr lang="en" dirty="0"/>
              <a:t>Max Pooling layer: performs a downsampling operation(4x4) , kernel=[1,4,4,1]</a:t>
            </a:r>
            <a:endParaRPr dirty="0"/>
          </a:p>
          <a:p>
            <a:pPr marL="457200" lvl="0" indent="-317500" rtl="0">
              <a:spcBef>
                <a:spcPts val="0"/>
              </a:spcBef>
              <a:spcAft>
                <a:spcPts val="0"/>
              </a:spcAft>
              <a:buSzPts val="1400"/>
              <a:buChar char="★"/>
            </a:pPr>
            <a:r>
              <a:rPr lang="en" dirty="0"/>
              <a:t>Filter sizes of conv1 → [5 5 1 64], Conv2 → [5 5 64 64], </a:t>
            </a:r>
            <a:r>
              <a:rPr lang="en" dirty="0">
                <a:solidFill>
                  <a:schemeClr val="dk1"/>
                </a:solidFill>
              </a:rPr>
              <a:t>and filter sizes of Conv3 , Conv4, &amp; Conv5→ [3 3 64 128] were adopted after many attempts</a:t>
            </a:r>
            <a:r>
              <a:rPr lang="en" dirty="0"/>
              <a:t>.</a:t>
            </a:r>
            <a:endParaRPr dirty="0"/>
          </a:p>
          <a:p>
            <a:pPr marL="457200" lvl="0" indent="-317500" rtl="0">
              <a:spcBef>
                <a:spcPts val="0"/>
              </a:spcBef>
              <a:spcAft>
                <a:spcPts val="0"/>
              </a:spcAft>
              <a:buSzPts val="1400"/>
              <a:buChar char="★"/>
            </a:pPr>
            <a:r>
              <a:rPr lang="en" dirty="0"/>
              <a:t>They happened to give us the best results. Previously we tried [1 2 2 1] size filters, but the training was too slow.</a:t>
            </a:r>
            <a:endParaRPr dirty="0"/>
          </a:p>
        </p:txBody>
      </p:sp>
      <p:pic>
        <p:nvPicPr>
          <p:cNvPr id="190" name="Shape 190"/>
          <p:cNvPicPr preferRelativeResize="0"/>
          <p:nvPr/>
        </p:nvPicPr>
        <p:blipFill>
          <a:blip r:embed="rId3">
            <a:alphaModFix/>
          </a:blip>
          <a:stretch>
            <a:fillRect/>
          </a:stretch>
        </p:blipFill>
        <p:spPr>
          <a:xfrm>
            <a:off x="5021549" y="76200"/>
            <a:ext cx="3569801" cy="499110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288800" y="114550"/>
            <a:ext cx="5255700" cy="654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V. Implementation/Coding</a:t>
            </a:r>
            <a:endParaRPr>
              <a:solidFill>
                <a:srgbClr val="0000FF"/>
              </a:solidFill>
            </a:endParaRPr>
          </a:p>
        </p:txBody>
      </p:sp>
      <p:sp>
        <p:nvSpPr>
          <p:cNvPr id="196" name="Shape 196"/>
          <p:cNvSpPr txBox="1"/>
          <p:nvPr/>
        </p:nvSpPr>
        <p:spPr>
          <a:xfrm>
            <a:off x="522825" y="1158700"/>
            <a:ext cx="1455600" cy="190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7" name="Shape 197"/>
          <p:cNvSpPr txBox="1"/>
          <p:nvPr/>
        </p:nvSpPr>
        <p:spPr>
          <a:xfrm>
            <a:off x="206575" y="700300"/>
            <a:ext cx="8579700" cy="8805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sz="2400"/>
              <a:t>The most important parts of our python program are hereunder briefly presented.</a:t>
            </a:r>
            <a:endParaRPr sz="2400"/>
          </a:p>
          <a:p>
            <a:pPr marL="0" lvl="0" indent="0" rtl="0">
              <a:spcBef>
                <a:spcPts val="0"/>
              </a:spcBef>
              <a:spcAft>
                <a:spcPts val="0"/>
              </a:spcAft>
              <a:buNone/>
            </a:pPr>
            <a:endParaRPr sz="2400"/>
          </a:p>
          <a:p>
            <a:pPr marL="0" lvl="0" indent="0" rtl="0">
              <a:spcBef>
                <a:spcPts val="0"/>
              </a:spcBef>
              <a:spcAft>
                <a:spcPts val="0"/>
              </a:spcAft>
              <a:buNone/>
            </a:pPr>
            <a:endParaRPr sz="2400"/>
          </a:p>
          <a:p>
            <a:pPr marL="0" lvl="0" indent="0" rtl="0">
              <a:spcBef>
                <a:spcPts val="0"/>
              </a:spcBef>
              <a:spcAft>
                <a:spcPts val="0"/>
              </a:spcAft>
              <a:buNone/>
            </a:pPr>
            <a:endParaRPr sz="2400"/>
          </a:p>
        </p:txBody>
      </p:sp>
      <p:pic>
        <p:nvPicPr>
          <p:cNvPr id="198" name="Shape 198"/>
          <p:cNvPicPr preferRelativeResize="0"/>
          <p:nvPr/>
        </p:nvPicPr>
        <p:blipFill>
          <a:blip r:embed="rId3">
            <a:alphaModFix/>
          </a:blip>
          <a:stretch>
            <a:fillRect/>
          </a:stretch>
        </p:blipFill>
        <p:spPr>
          <a:xfrm>
            <a:off x="4765550" y="1477725"/>
            <a:ext cx="4181775" cy="3410300"/>
          </a:xfrm>
          <a:prstGeom prst="rect">
            <a:avLst/>
          </a:prstGeom>
          <a:noFill/>
          <a:ln>
            <a:noFill/>
          </a:ln>
        </p:spPr>
      </p:pic>
      <p:sp>
        <p:nvSpPr>
          <p:cNvPr id="199" name="Shape 199"/>
          <p:cNvSpPr txBox="1"/>
          <p:nvPr/>
        </p:nvSpPr>
        <p:spPr>
          <a:xfrm>
            <a:off x="997800" y="1683950"/>
            <a:ext cx="3574200" cy="2803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i="1"/>
              <a:t>This method reads and loads the training and testing images from the folders they are placed and encodes them as per the class they belong to. There four classes of images namely:</a:t>
            </a:r>
            <a:endParaRPr sz="1800" i="1"/>
          </a:p>
          <a:p>
            <a:pPr marL="457200" lvl="0" indent="-342900" rtl="0">
              <a:spcBef>
                <a:spcPts val="0"/>
              </a:spcBef>
              <a:spcAft>
                <a:spcPts val="0"/>
              </a:spcAft>
              <a:buClr>
                <a:srgbClr val="FF0000"/>
              </a:buClr>
              <a:buSzPts val="1800"/>
              <a:buChar char="➔"/>
            </a:pPr>
            <a:r>
              <a:rPr lang="en" sz="1800" b="1" i="1">
                <a:solidFill>
                  <a:srgbClr val="FF0000"/>
                </a:solidFill>
              </a:rPr>
              <a:t>Normal encoded as 0</a:t>
            </a:r>
            <a:endParaRPr sz="1800" b="1" i="1">
              <a:solidFill>
                <a:srgbClr val="FF0000"/>
              </a:solidFill>
            </a:endParaRPr>
          </a:p>
          <a:p>
            <a:pPr marL="457200" lvl="0" indent="-342900" rtl="0">
              <a:spcBef>
                <a:spcPts val="0"/>
              </a:spcBef>
              <a:spcAft>
                <a:spcPts val="0"/>
              </a:spcAft>
              <a:buClr>
                <a:srgbClr val="FF0000"/>
              </a:buClr>
              <a:buSzPts val="1800"/>
              <a:buChar char="➔"/>
            </a:pPr>
            <a:r>
              <a:rPr lang="en" sz="1800" b="1" i="1">
                <a:solidFill>
                  <a:srgbClr val="FF0000"/>
                </a:solidFill>
              </a:rPr>
              <a:t>CNV encoded as 1</a:t>
            </a:r>
            <a:endParaRPr sz="1800" b="1" i="1">
              <a:solidFill>
                <a:srgbClr val="FF0000"/>
              </a:solidFill>
            </a:endParaRPr>
          </a:p>
          <a:p>
            <a:pPr marL="457200" lvl="0" indent="-342900" rtl="0">
              <a:spcBef>
                <a:spcPts val="0"/>
              </a:spcBef>
              <a:spcAft>
                <a:spcPts val="0"/>
              </a:spcAft>
              <a:buClr>
                <a:srgbClr val="FF0000"/>
              </a:buClr>
              <a:buSzPts val="1800"/>
              <a:buChar char="➔"/>
            </a:pPr>
            <a:r>
              <a:rPr lang="en" sz="1800" b="1" i="1">
                <a:solidFill>
                  <a:srgbClr val="FF0000"/>
                </a:solidFill>
              </a:rPr>
              <a:t>DME encoded as 2</a:t>
            </a:r>
            <a:endParaRPr sz="1800" b="1" i="1">
              <a:solidFill>
                <a:srgbClr val="FF0000"/>
              </a:solidFill>
            </a:endParaRPr>
          </a:p>
          <a:p>
            <a:pPr marL="457200" lvl="0" indent="-342900">
              <a:spcBef>
                <a:spcPts val="0"/>
              </a:spcBef>
              <a:spcAft>
                <a:spcPts val="0"/>
              </a:spcAft>
              <a:buClr>
                <a:srgbClr val="FF0000"/>
              </a:buClr>
              <a:buSzPts val="1800"/>
              <a:buChar char="➔"/>
            </a:pPr>
            <a:r>
              <a:rPr lang="en" sz="1800" b="1" i="1">
                <a:solidFill>
                  <a:srgbClr val="FF0000"/>
                </a:solidFill>
              </a:rPr>
              <a:t>DRUSEN encoded as 3</a:t>
            </a:r>
            <a:endParaRPr sz="1800" b="1" i="1">
              <a:solidFill>
                <a:srgbClr val="FF0000"/>
              </a:solidFill>
            </a:endParaRPr>
          </a:p>
          <a:p>
            <a:pPr marL="0" lvl="0" indent="0">
              <a:spcBef>
                <a:spcPts val="0"/>
              </a:spcBef>
              <a:spcAft>
                <a:spcPts val="0"/>
              </a:spcAft>
              <a:buNone/>
            </a:pPr>
            <a:r>
              <a:rPr lang="en"/>
              <a:t> </a:t>
            </a: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288800" y="114550"/>
            <a:ext cx="5255700" cy="654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...Implementation/Coding</a:t>
            </a:r>
            <a:endParaRPr>
              <a:solidFill>
                <a:srgbClr val="0000FF"/>
              </a:solidFill>
            </a:endParaRPr>
          </a:p>
        </p:txBody>
      </p:sp>
      <p:sp>
        <p:nvSpPr>
          <p:cNvPr id="205" name="Shape 205"/>
          <p:cNvSpPr txBox="1"/>
          <p:nvPr/>
        </p:nvSpPr>
        <p:spPr>
          <a:xfrm>
            <a:off x="522825" y="1158700"/>
            <a:ext cx="1455600" cy="190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6" name="Shape 206"/>
          <p:cNvSpPr txBox="1"/>
          <p:nvPr/>
        </p:nvSpPr>
        <p:spPr>
          <a:xfrm>
            <a:off x="91650" y="1739200"/>
            <a:ext cx="1809900" cy="654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The first convolutional and Max_pooling ayers</a:t>
            </a:r>
            <a:r>
              <a:rPr lang="en" sz="2400"/>
              <a:t> </a:t>
            </a:r>
            <a:endParaRPr sz="2400"/>
          </a:p>
          <a:p>
            <a:pPr marL="0" lvl="0" indent="0" rtl="0">
              <a:spcBef>
                <a:spcPts val="0"/>
              </a:spcBef>
              <a:spcAft>
                <a:spcPts val="0"/>
              </a:spcAft>
              <a:buNone/>
            </a:pPr>
            <a:endParaRPr sz="2400"/>
          </a:p>
          <a:p>
            <a:pPr marL="0" lvl="0" indent="0" rtl="0">
              <a:spcBef>
                <a:spcPts val="0"/>
              </a:spcBef>
              <a:spcAft>
                <a:spcPts val="0"/>
              </a:spcAft>
              <a:buNone/>
            </a:pPr>
            <a:endParaRPr sz="2400"/>
          </a:p>
          <a:p>
            <a:pPr marL="0" lvl="0" indent="0" rtl="0">
              <a:spcBef>
                <a:spcPts val="0"/>
              </a:spcBef>
              <a:spcAft>
                <a:spcPts val="0"/>
              </a:spcAft>
              <a:buNone/>
            </a:pPr>
            <a:endParaRPr sz="2400"/>
          </a:p>
        </p:txBody>
      </p:sp>
      <p:pic>
        <p:nvPicPr>
          <p:cNvPr id="207" name="Shape 207"/>
          <p:cNvPicPr preferRelativeResize="0"/>
          <p:nvPr/>
        </p:nvPicPr>
        <p:blipFill>
          <a:blip r:embed="rId3">
            <a:alphaModFix/>
          </a:blip>
          <a:stretch>
            <a:fillRect/>
          </a:stretch>
        </p:blipFill>
        <p:spPr>
          <a:xfrm>
            <a:off x="2233825" y="673851"/>
            <a:ext cx="6799951" cy="426345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288800" y="114550"/>
            <a:ext cx="5255700" cy="654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...Implementation/Coding</a:t>
            </a:r>
            <a:endParaRPr>
              <a:solidFill>
                <a:srgbClr val="0000FF"/>
              </a:solidFill>
            </a:endParaRPr>
          </a:p>
        </p:txBody>
      </p:sp>
      <p:sp>
        <p:nvSpPr>
          <p:cNvPr id="213" name="Shape 213"/>
          <p:cNvSpPr txBox="1"/>
          <p:nvPr/>
        </p:nvSpPr>
        <p:spPr>
          <a:xfrm>
            <a:off x="522825" y="1158700"/>
            <a:ext cx="1455600" cy="190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4" name="Shape 214"/>
          <p:cNvSpPr txBox="1"/>
          <p:nvPr/>
        </p:nvSpPr>
        <p:spPr>
          <a:xfrm>
            <a:off x="91650" y="1739200"/>
            <a:ext cx="1809900" cy="654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Conv2, Max_pool_2, and Conv3</a:t>
            </a:r>
            <a:r>
              <a:rPr lang="en" sz="2400"/>
              <a:t> </a:t>
            </a:r>
            <a:endParaRPr sz="2400"/>
          </a:p>
          <a:p>
            <a:pPr marL="0" lvl="0" indent="0" rtl="0">
              <a:spcBef>
                <a:spcPts val="0"/>
              </a:spcBef>
              <a:spcAft>
                <a:spcPts val="0"/>
              </a:spcAft>
              <a:buNone/>
            </a:pPr>
            <a:endParaRPr sz="2400"/>
          </a:p>
          <a:p>
            <a:pPr marL="0" lvl="0" indent="0" rtl="0">
              <a:spcBef>
                <a:spcPts val="0"/>
              </a:spcBef>
              <a:spcAft>
                <a:spcPts val="0"/>
              </a:spcAft>
              <a:buNone/>
            </a:pPr>
            <a:endParaRPr sz="2400"/>
          </a:p>
          <a:p>
            <a:pPr marL="0" lvl="0" indent="0" rtl="0">
              <a:spcBef>
                <a:spcPts val="0"/>
              </a:spcBef>
              <a:spcAft>
                <a:spcPts val="0"/>
              </a:spcAft>
              <a:buNone/>
            </a:pPr>
            <a:endParaRPr sz="2400"/>
          </a:p>
        </p:txBody>
      </p:sp>
      <p:pic>
        <p:nvPicPr>
          <p:cNvPr id="215" name="Shape 215"/>
          <p:cNvPicPr preferRelativeResize="0"/>
          <p:nvPr/>
        </p:nvPicPr>
        <p:blipFill>
          <a:blip r:embed="rId3">
            <a:alphaModFix/>
          </a:blip>
          <a:stretch>
            <a:fillRect/>
          </a:stretch>
        </p:blipFill>
        <p:spPr>
          <a:xfrm>
            <a:off x="2165200" y="646625"/>
            <a:ext cx="6220200" cy="4401175"/>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288800" y="114550"/>
            <a:ext cx="5255700" cy="654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...Implementation/Coding</a:t>
            </a:r>
            <a:endParaRPr>
              <a:solidFill>
                <a:srgbClr val="0000FF"/>
              </a:solidFill>
            </a:endParaRPr>
          </a:p>
        </p:txBody>
      </p:sp>
      <p:sp>
        <p:nvSpPr>
          <p:cNvPr id="221" name="Shape 221"/>
          <p:cNvSpPr txBox="1"/>
          <p:nvPr/>
        </p:nvSpPr>
        <p:spPr>
          <a:xfrm>
            <a:off x="522825" y="1158700"/>
            <a:ext cx="1455600" cy="190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2" name="Shape 222"/>
          <p:cNvSpPr txBox="1"/>
          <p:nvPr/>
        </p:nvSpPr>
        <p:spPr>
          <a:xfrm>
            <a:off x="288800" y="1727725"/>
            <a:ext cx="1809900" cy="10101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200"/>
              <a:t>Conv4, Conv5, </a:t>
            </a:r>
            <a:endParaRPr sz="1200"/>
          </a:p>
          <a:p>
            <a:pPr marL="0" lvl="0" indent="0" algn="ctr">
              <a:spcBef>
                <a:spcPts val="0"/>
              </a:spcBef>
              <a:spcAft>
                <a:spcPts val="0"/>
              </a:spcAft>
              <a:buNone/>
            </a:pPr>
            <a:r>
              <a:rPr lang="en" sz="1200"/>
              <a:t>and  </a:t>
            </a:r>
            <a:endParaRPr sz="1200"/>
          </a:p>
          <a:p>
            <a:pPr marL="0" lvl="0" indent="0" algn="ctr" rtl="0">
              <a:spcBef>
                <a:spcPts val="0"/>
              </a:spcBef>
              <a:spcAft>
                <a:spcPts val="0"/>
              </a:spcAft>
              <a:buNone/>
            </a:pPr>
            <a:r>
              <a:rPr lang="en" sz="1200"/>
              <a:t>Max_pool_3</a:t>
            </a:r>
            <a:r>
              <a:rPr lang="en" sz="2400"/>
              <a:t> </a:t>
            </a:r>
            <a:endParaRPr sz="2400"/>
          </a:p>
          <a:p>
            <a:pPr marL="0" lvl="0" indent="0" rtl="0">
              <a:spcBef>
                <a:spcPts val="0"/>
              </a:spcBef>
              <a:spcAft>
                <a:spcPts val="0"/>
              </a:spcAft>
              <a:buNone/>
            </a:pPr>
            <a:endParaRPr sz="2400"/>
          </a:p>
          <a:p>
            <a:pPr marL="0" lvl="0" indent="0" rtl="0">
              <a:spcBef>
                <a:spcPts val="0"/>
              </a:spcBef>
              <a:spcAft>
                <a:spcPts val="0"/>
              </a:spcAft>
              <a:buNone/>
            </a:pPr>
            <a:endParaRPr sz="2400"/>
          </a:p>
          <a:p>
            <a:pPr marL="0" lvl="0" indent="0" rtl="0">
              <a:spcBef>
                <a:spcPts val="0"/>
              </a:spcBef>
              <a:spcAft>
                <a:spcPts val="0"/>
              </a:spcAft>
              <a:buNone/>
            </a:pPr>
            <a:endParaRPr sz="2400"/>
          </a:p>
        </p:txBody>
      </p:sp>
      <p:pic>
        <p:nvPicPr>
          <p:cNvPr id="223" name="Shape 223"/>
          <p:cNvPicPr preferRelativeResize="0"/>
          <p:nvPr/>
        </p:nvPicPr>
        <p:blipFill>
          <a:blip r:embed="rId3">
            <a:alphaModFix/>
          </a:blip>
          <a:stretch>
            <a:fillRect/>
          </a:stretch>
        </p:blipFill>
        <p:spPr>
          <a:xfrm>
            <a:off x="2176650" y="703900"/>
            <a:ext cx="5865076" cy="4373325"/>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288800" y="114550"/>
            <a:ext cx="5255700" cy="654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...Implementation/Coding</a:t>
            </a:r>
            <a:endParaRPr>
              <a:solidFill>
                <a:srgbClr val="0000FF"/>
              </a:solidFill>
            </a:endParaRPr>
          </a:p>
        </p:txBody>
      </p:sp>
      <p:sp>
        <p:nvSpPr>
          <p:cNvPr id="229" name="Shape 229"/>
          <p:cNvSpPr txBox="1"/>
          <p:nvPr/>
        </p:nvSpPr>
        <p:spPr>
          <a:xfrm>
            <a:off x="522825" y="1158700"/>
            <a:ext cx="1455600" cy="190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0" name="Shape 230"/>
          <p:cNvSpPr txBox="1"/>
          <p:nvPr/>
        </p:nvSpPr>
        <p:spPr>
          <a:xfrm>
            <a:off x="288800" y="1727725"/>
            <a:ext cx="1809900" cy="6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Fully connected </a:t>
            </a:r>
            <a:endParaRPr sz="1200"/>
          </a:p>
          <a:p>
            <a:pPr marL="0" lvl="0" indent="0" algn="ctr" rtl="0">
              <a:spcBef>
                <a:spcPts val="0"/>
              </a:spcBef>
              <a:spcAft>
                <a:spcPts val="0"/>
              </a:spcAft>
              <a:buNone/>
            </a:pPr>
            <a:r>
              <a:rPr lang="en" sz="1200"/>
              <a:t>layers 1 and 2</a:t>
            </a:r>
            <a:endParaRPr sz="2400"/>
          </a:p>
          <a:p>
            <a:pPr marL="0" lvl="0" indent="0" rtl="0">
              <a:spcBef>
                <a:spcPts val="0"/>
              </a:spcBef>
              <a:spcAft>
                <a:spcPts val="0"/>
              </a:spcAft>
              <a:buNone/>
            </a:pPr>
            <a:endParaRPr sz="2400"/>
          </a:p>
          <a:p>
            <a:pPr marL="0" lvl="0" indent="0" rtl="0">
              <a:spcBef>
                <a:spcPts val="0"/>
              </a:spcBef>
              <a:spcAft>
                <a:spcPts val="0"/>
              </a:spcAft>
              <a:buNone/>
            </a:pPr>
            <a:endParaRPr sz="2400"/>
          </a:p>
          <a:p>
            <a:pPr marL="0" lvl="0" indent="0" rtl="0">
              <a:spcBef>
                <a:spcPts val="0"/>
              </a:spcBef>
              <a:spcAft>
                <a:spcPts val="0"/>
              </a:spcAft>
              <a:buNone/>
            </a:pPr>
            <a:endParaRPr sz="2400"/>
          </a:p>
        </p:txBody>
      </p:sp>
      <p:pic>
        <p:nvPicPr>
          <p:cNvPr id="231" name="Shape 231"/>
          <p:cNvPicPr preferRelativeResize="0"/>
          <p:nvPr/>
        </p:nvPicPr>
        <p:blipFill>
          <a:blip r:embed="rId3">
            <a:alphaModFix/>
          </a:blip>
          <a:stretch>
            <a:fillRect/>
          </a:stretch>
        </p:blipFill>
        <p:spPr>
          <a:xfrm>
            <a:off x="2308375" y="681000"/>
            <a:ext cx="5916650" cy="441400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288800" y="114550"/>
            <a:ext cx="5255700" cy="654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...Implementation/Coding</a:t>
            </a:r>
            <a:endParaRPr>
              <a:solidFill>
                <a:srgbClr val="0000FF"/>
              </a:solidFill>
            </a:endParaRPr>
          </a:p>
        </p:txBody>
      </p:sp>
      <p:sp>
        <p:nvSpPr>
          <p:cNvPr id="237" name="Shape 237"/>
          <p:cNvSpPr txBox="1"/>
          <p:nvPr/>
        </p:nvSpPr>
        <p:spPr>
          <a:xfrm>
            <a:off x="522825" y="1158700"/>
            <a:ext cx="1455600" cy="190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8" name="Shape 238"/>
          <p:cNvSpPr txBox="1"/>
          <p:nvPr/>
        </p:nvSpPr>
        <p:spPr>
          <a:xfrm>
            <a:off x="288800" y="1727725"/>
            <a:ext cx="1809900" cy="6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Output Layer</a:t>
            </a:r>
            <a:endParaRPr sz="2400"/>
          </a:p>
          <a:p>
            <a:pPr marL="0" lvl="0" indent="0" rtl="0">
              <a:spcBef>
                <a:spcPts val="0"/>
              </a:spcBef>
              <a:spcAft>
                <a:spcPts val="0"/>
              </a:spcAft>
              <a:buNone/>
            </a:pPr>
            <a:endParaRPr sz="2400"/>
          </a:p>
          <a:p>
            <a:pPr marL="0" lvl="0" indent="0" rtl="0">
              <a:spcBef>
                <a:spcPts val="0"/>
              </a:spcBef>
              <a:spcAft>
                <a:spcPts val="0"/>
              </a:spcAft>
              <a:buNone/>
            </a:pPr>
            <a:endParaRPr sz="2400"/>
          </a:p>
          <a:p>
            <a:pPr marL="0" lvl="0" indent="0" rtl="0">
              <a:spcBef>
                <a:spcPts val="0"/>
              </a:spcBef>
              <a:spcAft>
                <a:spcPts val="0"/>
              </a:spcAft>
              <a:buNone/>
            </a:pPr>
            <a:endParaRPr sz="2400"/>
          </a:p>
        </p:txBody>
      </p:sp>
      <p:pic>
        <p:nvPicPr>
          <p:cNvPr id="239" name="Shape 239"/>
          <p:cNvPicPr preferRelativeResize="0"/>
          <p:nvPr/>
        </p:nvPicPr>
        <p:blipFill>
          <a:blip r:embed="rId3">
            <a:alphaModFix/>
          </a:blip>
          <a:stretch>
            <a:fillRect/>
          </a:stretch>
        </p:blipFill>
        <p:spPr>
          <a:xfrm>
            <a:off x="2262550" y="769150"/>
            <a:ext cx="6799575" cy="405360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01225" y="94675"/>
            <a:ext cx="3536400" cy="615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b="1"/>
              <a:t>Outline/Content:</a:t>
            </a:r>
            <a:endParaRPr b="1"/>
          </a:p>
        </p:txBody>
      </p:sp>
      <p:sp>
        <p:nvSpPr>
          <p:cNvPr id="73" name="Shape 73"/>
          <p:cNvSpPr txBox="1">
            <a:spLocks noGrp="1"/>
          </p:cNvSpPr>
          <p:nvPr>
            <p:ph type="body" idx="1"/>
          </p:nvPr>
        </p:nvSpPr>
        <p:spPr>
          <a:xfrm>
            <a:off x="2533850" y="444325"/>
            <a:ext cx="5829600" cy="3859886"/>
          </a:xfrm>
          <a:prstGeom prst="rect">
            <a:avLst/>
          </a:prstGeom>
        </p:spPr>
        <p:txBody>
          <a:bodyPr spcFirstLastPara="1" wrap="square" lIns="91425" tIns="91425" rIns="91425" bIns="91425" anchor="t" anchorCtr="0">
            <a:noAutofit/>
          </a:bodyPr>
          <a:lstStyle/>
          <a:p>
            <a:pPr marL="457200" lvl="0" indent="-419100" rtl="0">
              <a:lnSpc>
                <a:spcPct val="100000"/>
              </a:lnSpc>
              <a:spcBef>
                <a:spcPts val="0"/>
              </a:spcBef>
              <a:spcAft>
                <a:spcPts val="0"/>
              </a:spcAft>
              <a:buSzPts val="3000"/>
              <a:buAutoNum type="romanUcPeriod"/>
            </a:pPr>
            <a:r>
              <a:rPr lang="en" sz="3000" dirty="0"/>
              <a:t>Introduction</a:t>
            </a:r>
            <a:endParaRPr sz="3000" dirty="0"/>
          </a:p>
          <a:p>
            <a:pPr marL="0" lvl="0" indent="0" rtl="0">
              <a:lnSpc>
                <a:spcPct val="100000"/>
              </a:lnSpc>
              <a:spcAft>
                <a:spcPts val="0"/>
              </a:spcAft>
              <a:buNone/>
            </a:pPr>
            <a:r>
              <a:rPr lang="en" sz="3000" dirty="0"/>
              <a:t>II.  Dataset</a:t>
            </a:r>
            <a:endParaRPr sz="3000" dirty="0"/>
          </a:p>
          <a:p>
            <a:pPr marL="0" lvl="0" indent="0">
              <a:lnSpc>
                <a:spcPct val="100000"/>
              </a:lnSpc>
              <a:spcAft>
                <a:spcPts val="0"/>
              </a:spcAft>
              <a:buNone/>
            </a:pPr>
            <a:r>
              <a:rPr lang="en" sz="3000" dirty="0"/>
              <a:t>III . Architecture </a:t>
            </a:r>
            <a:endParaRPr sz="3000" dirty="0"/>
          </a:p>
          <a:p>
            <a:pPr marL="0" lvl="0" indent="0">
              <a:lnSpc>
                <a:spcPct val="100000"/>
              </a:lnSpc>
              <a:spcAft>
                <a:spcPts val="0"/>
              </a:spcAft>
              <a:buNone/>
            </a:pPr>
            <a:r>
              <a:rPr lang="en" sz="3000" dirty="0"/>
              <a:t>IV.  Shape of Data</a:t>
            </a:r>
            <a:endParaRPr sz="3000" dirty="0"/>
          </a:p>
          <a:p>
            <a:pPr marL="0" lvl="0" indent="0">
              <a:lnSpc>
                <a:spcPct val="100000"/>
              </a:lnSpc>
              <a:spcAft>
                <a:spcPts val="0"/>
              </a:spcAft>
              <a:buNone/>
            </a:pPr>
            <a:r>
              <a:rPr lang="en" sz="3000" dirty="0"/>
              <a:t>V.  Implementation</a:t>
            </a:r>
            <a:endParaRPr sz="3000" dirty="0"/>
          </a:p>
          <a:p>
            <a:pPr marL="0" lvl="0" indent="0" rtl="0">
              <a:lnSpc>
                <a:spcPct val="100000"/>
              </a:lnSpc>
              <a:spcAft>
                <a:spcPts val="0"/>
              </a:spcAft>
              <a:buNone/>
            </a:pPr>
            <a:r>
              <a:rPr lang="en" sz="3000" dirty="0"/>
              <a:t>VI . Results and Discussion</a:t>
            </a:r>
            <a:endParaRPr sz="3000" dirty="0"/>
          </a:p>
          <a:p>
            <a:pPr marL="0" lvl="0" indent="0">
              <a:lnSpc>
                <a:spcPct val="100000"/>
              </a:lnSpc>
              <a:spcAft>
                <a:spcPts val="0"/>
              </a:spcAft>
              <a:buNone/>
            </a:pPr>
            <a:r>
              <a:rPr lang="en" sz="3000" dirty="0"/>
              <a:t>VII. </a:t>
            </a:r>
            <a:r>
              <a:rPr lang="en" sz="3000" dirty="0" smtClean="0"/>
              <a:t>Conclusion</a:t>
            </a:r>
          </a:p>
          <a:p>
            <a:pPr marL="0" lvl="0" indent="0">
              <a:lnSpc>
                <a:spcPct val="100000"/>
              </a:lnSpc>
              <a:spcAft>
                <a:spcPts val="0"/>
              </a:spcAft>
              <a:buNone/>
            </a:pPr>
            <a:r>
              <a:rPr lang="en" sz="3000" dirty="0" smtClean="0"/>
              <a:t>VIII. References</a:t>
            </a:r>
            <a:endParaRPr sz="3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109500" y="-13100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VI. Result and Discussion</a:t>
            </a:r>
            <a:endParaRPr>
              <a:solidFill>
                <a:srgbClr val="0000FF"/>
              </a:solidFill>
            </a:endParaRPr>
          </a:p>
        </p:txBody>
      </p:sp>
      <p:sp>
        <p:nvSpPr>
          <p:cNvPr id="245" name="Shape 245"/>
          <p:cNvSpPr txBox="1"/>
          <p:nvPr/>
        </p:nvSpPr>
        <p:spPr>
          <a:xfrm>
            <a:off x="206575" y="562825"/>
            <a:ext cx="8579700" cy="42828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sz="2400"/>
              <a:t>Before finding the best architecture, we have made a number of different settings and trainings.</a:t>
            </a:r>
            <a:endParaRPr sz="2400"/>
          </a:p>
          <a:p>
            <a:pPr marL="457200" lvl="0" indent="-381000" rtl="0">
              <a:spcBef>
                <a:spcPts val="0"/>
              </a:spcBef>
              <a:spcAft>
                <a:spcPts val="0"/>
              </a:spcAft>
              <a:buSzPts val="2400"/>
              <a:buChar char="★"/>
            </a:pPr>
            <a:r>
              <a:rPr lang="en" sz="2400"/>
              <a:t>We start with a simple architecture comprising two conv layers and one Max pooling layer → but the performance was very poor.</a:t>
            </a:r>
            <a:endParaRPr sz="2400"/>
          </a:p>
          <a:p>
            <a:pPr marL="457200" lvl="0" indent="-381000" rtl="0">
              <a:spcBef>
                <a:spcPts val="0"/>
              </a:spcBef>
              <a:spcAft>
                <a:spcPts val="0"/>
              </a:spcAft>
              <a:buSzPts val="2400"/>
              <a:buChar char="★"/>
            </a:pPr>
            <a:r>
              <a:rPr lang="en" sz="2400"/>
              <a:t>Then, we trained an architecture comprising 4 convolutional layers and two Max pooling layers. But we were not pleased by the performance yet.</a:t>
            </a:r>
            <a:endParaRPr sz="2400"/>
          </a:p>
          <a:p>
            <a:pPr marL="457200" lvl="0" indent="-381000" rtl="0">
              <a:spcBef>
                <a:spcPts val="0"/>
              </a:spcBef>
              <a:spcAft>
                <a:spcPts val="0"/>
              </a:spcAft>
              <a:buSzPts val="2400"/>
              <a:buChar char="★"/>
            </a:pPr>
            <a:r>
              <a:rPr lang="en" sz="2400"/>
              <a:t>Eventually, we adopted a deeper architecture or model comprising  5 convolutional layers and three Max pooling layers that gives a very good performance.</a:t>
            </a:r>
            <a:endParaRPr sz="2400"/>
          </a:p>
          <a:p>
            <a:pPr marL="0" lvl="0" indent="0" rtl="0">
              <a:spcBef>
                <a:spcPts val="0"/>
              </a:spcBef>
              <a:spcAft>
                <a:spcPts val="0"/>
              </a:spcAft>
              <a:buNone/>
            </a:pPr>
            <a:endParaRPr sz="2400"/>
          </a:p>
          <a:p>
            <a:pPr marL="0" lvl="0" indent="0" rtl="0">
              <a:spcBef>
                <a:spcPts val="0"/>
              </a:spcBef>
              <a:spcAft>
                <a:spcPts val="0"/>
              </a:spcAft>
              <a:buNone/>
            </a:pPr>
            <a:endParaRPr sz="24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title"/>
          </p:nvPr>
        </p:nvSpPr>
        <p:spPr>
          <a:xfrm>
            <a:off x="109500" y="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 Result and Discussion</a:t>
            </a:r>
            <a:endParaRPr>
              <a:solidFill>
                <a:srgbClr val="0000FF"/>
              </a:solidFill>
            </a:endParaRPr>
          </a:p>
        </p:txBody>
      </p:sp>
      <p:sp>
        <p:nvSpPr>
          <p:cNvPr id="251" name="Shape 251"/>
          <p:cNvSpPr txBox="1"/>
          <p:nvPr/>
        </p:nvSpPr>
        <p:spPr>
          <a:xfrm>
            <a:off x="206575" y="700300"/>
            <a:ext cx="8579700" cy="42141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sz="2400"/>
              <a:t>Due to the bigger image size (typically 512x496 and 168x512 and too many images (more than 85 thousands of images) of the dataset, performing the training using our laptops or machines was </a:t>
            </a:r>
            <a:r>
              <a:rPr lang="en" sz="2400" b="1" i="1">
                <a:solidFill>
                  <a:srgbClr val="FF0000"/>
                </a:solidFill>
              </a:rPr>
              <a:t>next to impossible</a:t>
            </a:r>
            <a:r>
              <a:rPr lang="en" sz="2400"/>
              <a:t>.</a:t>
            </a:r>
            <a:endParaRPr sz="2400"/>
          </a:p>
          <a:p>
            <a:pPr marL="457200" lvl="0" indent="-381000" rtl="0">
              <a:spcBef>
                <a:spcPts val="0"/>
              </a:spcBef>
              <a:spcAft>
                <a:spcPts val="0"/>
              </a:spcAft>
              <a:buSzPts val="2400"/>
              <a:buChar char="★"/>
            </a:pPr>
            <a:r>
              <a:rPr lang="en" sz="2400"/>
              <a:t>We had to do a lot of analysis and input preprocessing to come up with a reduced representative dataset that could be effectively trained using our model.</a:t>
            </a:r>
            <a:endParaRPr sz="2400"/>
          </a:p>
          <a:p>
            <a:pPr marL="457200" lvl="0" indent="-381000" rtl="0">
              <a:spcBef>
                <a:spcPts val="0"/>
              </a:spcBef>
              <a:spcAft>
                <a:spcPts val="0"/>
              </a:spcAft>
              <a:buSzPts val="2400"/>
              <a:buChar char="★"/>
            </a:pPr>
            <a:r>
              <a:rPr lang="en" sz="2400"/>
              <a:t>Then, we settled at a reduced dataset of 8,228 for training and 300 for testing. </a:t>
            </a:r>
            <a:endParaRPr sz="2400"/>
          </a:p>
          <a:p>
            <a:pPr marL="457200" lvl="0" indent="-381000" rtl="0">
              <a:spcBef>
                <a:spcPts val="0"/>
              </a:spcBef>
              <a:spcAft>
                <a:spcPts val="0"/>
              </a:spcAft>
              <a:buSzPts val="2400"/>
              <a:buChar char="★"/>
            </a:pPr>
            <a:r>
              <a:rPr lang="en" sz="2400"/>
              <a:t>We did our training and testing for a reduced dataset on </a:t>
            </a:r>
            <a:r>
              <a:rPr lang="en" sz="2400" b="1" i="1">
                <a:solidFill>
                  <a:srgbClr val="FF0000"/>
                </a:solidFill>
              </a:rPr>
              <a:t>Google Colaboratory</a:t>
            </a:r>
            <a:r>
              <a:rPr lang="en" sz="2400"/>
              <a:t>.</a:t>
            </a:r>
            <a:endParaRPr sz="2400"/>
          </a:p>
          <a:p>
            <a:pPr marL="0" lvl="0" indent="0" rtl="0">
              <a:spcBef>
                <a:spcPts val="0"/>
              </a:spcBef>
              <a:spcAft>
                <a:spcPts val="0"/>
              </a:spcAft>
              <a:buNone/>
            </a:pPr>
            <a:endParaRPr sz="24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09500" y="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 Result and Discussion</a:t>
            </a:r>
            <a:endParaRPr>
              <a:solidFill>
                <a:srgbClr val="0000FF"/>
              </a:solidFill>
            </a:endParaRPr>
          </a:p>
        </p:txBody>
      </p:sp>
      <p:pic>
        <p:nvPicPr>
          <p:cNvPr id="257" name="Shape 257"/>
          <p:cNvPicPr preferRelativeResize="0"/>
          <p:nvPr/>
        </p:nvPicPr>
        <p:blipFill>
          <a:blip r:embed="rId3">
            <a:alphaModFix/>
          </a:blip>
          <a:stretch>
            <a:fillRect/>
          </a:stretch>
        </p:blipFill>
        <p:spPr>
          <a:xfrm>
            <a:off x="3085000" y="762575"/>
            <a:ext cx="6000750" cy="3933825"/>
          </a:xfrm>
          <a:prstGeom prst="rect">
            <a:avLst/>
          </a:prstGeom>
          <a:noFill/>
          <a:ln>
            <a:noFill/>
          </a:ln>
        </p:spPr>
      </p:pic>
      <p:sp>
        <p:nvSpPr>
          <p:cNvPr id="258" name="Shape 258"/>
          <p:cNvSpPr txBox="1"/>
          <p:nvPr/>
        </p:nvSpPr>
        <p:spPr>
          <a:xfrm>
            <a:off x="0" y="691175"/>
            <a:ext cx="3084900" cy="272250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sz="1800"/>
              <a:t>The table on the right side portrays the results we collected for various settings on </a:t>
            </a:r>
            <a:r>
              <a:rPr lang="en" sz="1800" b="1" i="1">
                <a:solidFill>
                  <a:srgbClr val="FF0000"/>
                </a:solidFill>
              </a:rPr>
              <a:t>Google Colaboratory</a:t>
            </a:r>
            <a:r>
              <a:rPr lang="en" sz="1800">
                <a:solidFill>
                  <a:schemeClr val="dk1"/>
                </a:solidFill>
              </a:rPr>
              <a:t> </a:t>
            </a:r>
            <a:r>
              <a:rPr lang="en" sz="1800"/>
              <a:t>that led us to the final and stable model that can do classification with an accuracy of 90% to 96% </a:t>
            </a:r>
            <a:endParaRPr sz="18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109500" y="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 Result and Discussion</a:t>
            </a:r>
            <a:endParaRPr>
              <a:solidFill>
                <a:srgbClr val="0000FF"/>
              </a:solidFill>
            </a:endParaRPr>
          </a:p>
        </p:txBody>
      </p:sp>
      <p:sp>
        <p:nvSpPr>
          <p:cNvPr id="264" name="Shape 264"/>
          <p:cNvSpPr txBox="1"/>
          <p:nvPr/>
        </p:nvSpPr>
        <p:spPr>
          <a:xfrm>
            <a:off x="206575" y="700300"/>
            <a:ext cx="8614200" cy="11097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sz="2400"/>
              <a:t>Here is a snapshot of our result as run on  </a:t>
            </a:r>
            <a:r>
              <a:rPr lang="en" sz="2400" b="1" i="1">
                <a:solidFill>
                  <a:srgbClr val="FF0000"/>
                </a:solidFill>
              </a:rPr>
              <a:t>Google Colaboratory</a:t>
            </a:r>
            <a:r>
              <a:rPr lang="en" sz="2400">
                <a:solidFill>
                  <a:schemeClr val="dk1"/>
                </a:solidFill>
              </a:rPr>
              <a:t> </a:t>
            </a:r>
            <a:endParaRPr sz="2400"/>
          </a:p>
        </p:txBody>
      </p:sp>
      <p:pic>
        <p:nvPicPr>
          <p:cNvPr id="265" name="Shape 265"/>
          <p:cNvPicPr preferRelativeResize="0"/>
          <p:nvPr/>
        </p:nvPicPr>
        <p:blipFill>
          <a:blip r:embed="rId3">
            <a:alphaModFix/>
          </a:blip>
          <a:stretch>
            <a:fillRect/>
          </a:stretch>
        </p:blipFill>
        <p:spPr>
          <a:xfrm>
            <a:off x="722463" y="1693600"/>
            <a:ext cx="8234025" cy="2602200"/>
          </a:xfrm>
          <a:prstGeom prst="rect">
            <a:avLst/>
          </a:prstGeom>
          <a:noFill/>
          <a:ln>
            <a:noFill/>
          </a:ln>
        </p:spPr>
      </p:pic>
      <p:sp>
        <p:nvSpPr>
          <p:cNvPr id="266" name="Shape 266"/>
          <p:cNvSpPr txBox="1"/>
          <p:nvPr/>
        </p:nvSpPr>
        <p:spPr>
          <a:xfrm>
            <a:off x="2657675" y="4373700"/>
            <a:ext cx="6598200" cy="769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3000" b="1" i="1">
                <a:solidFill>
                  <a:srgbClr val="FF0000"/>
                </a:solidFill>
              </a:rPr>
              <a:t>Test result at 1300 iterations</a:t>
            </a:r>
            <a:endParaRPr sz="3000" b="1" i="1">
              <a:solidFill>
                <a:srgbClr val="FF0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109500" y="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 Result and Discussion</a:t>
            </a:r>
            <a:endParaRPr>
              <a:solidFill>
                <a:srgbClr val="0000FF"/>
              </a:solidFill>
            </a:endParaRPr>
          </a:p>
        </p:txBody>
      </p:sp>
      <p:sp>
        <p:nvSpPr>
          <p:cNvPr id="272" name="Shape 272"/>
          <p:cNvSpPr txBox="1"/>
          <p:nvPr/>
        </p:nvSpPr>
        <p:spPr>
          <a:xfrm>
            <a:off x="206575" y="700300"/>
            <a:ext cx="8614200" cy="11097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sz="2400"/>
              <a:t>Here is a snapshot of our result as run on  </a:t>
            </a:r>
            <a:r>
              <a:rPr lang="en" sz="2400" b="1" i="1">
                <a:solidFill>
                  <a:srgbClr val="FF0000"/>
                </a:solidFill>
              </a:rPr>
              <a:t>Google Colaboratory</a:t>
            </a:r>
            <a:r>
              <a:rPr lang="en" sz="2400">
                <a:solidFill>
                  <a:schemeClr val="dk1"/>
                </a:solidFill>
              </a:rPr>
              <a:t> </a:t>
            </a:r>
            <a:endParaRPr sz="2400"/>
          </a:p>
        </p:txBody>
      </p:sp>
      <p:pic>
        <p:nvPicPr>
          <p:cNvPr id="273" name="Shape 273"/>
          <p:cNvPicPr preferRelativeResize="0"/>
          <p:nvPr/>
        </p:nvPicPr>
        <p:blipFill>
          <a:blip r:embed="rId3">
            <a:alphaModFix/>
          </a:blip>
          <a:stretch>
            <a:fillRect/>
          </a:stretch>
        </p:blipFill>
        <p:spPr>
          <a:xfrm>
            <a:off x="700325" y="1670675"/>
            <a:ext cx="8120449" cy="2564350"/>
          </a:xfrm>
          <a:prstGeom prst="rect">
            <a:avLst/>
          </a:prstGeom>
          <a:noFill/>
          <a:ln>
            <a:noFill/>
          </a:ln>
        </p:spPr>
      </p:pic>
      <p:sp>
        <p:nvSpPr>
          <p:cNvPr id="274" name="Shape 274"/>
          <p:cNvSpPr txBox="1"/>
          <p:nvPr/>
        </p:nvSpPr>
        <p:spPr>
          <a:xfrm>
            <a:off x="2657675" y="4235025"/>
            <a:ext cx="6598200" cy="76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b="1" i="1">
                <a:solidFill>
                  <a:srgbClr val="FF0000"/>
                </a:solidFill>
              </a:rPr>
              <a:t>Test result at 1400 iterations</a:t>
            </a:r>
            <a:endParaRPr sz="3000" b="1" i="1">
              <a:solidFill>
                <a:srgbClr val="FF0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Shape 279"/>
          <p:cNvPicPr preferRelativeResize="0"/>
          <p:nvPr/>
        </p:nvPicPr>
        <p:blipFill>
          <a:blip r:embed="rId3">
            <a:alphaModFix/>
          </a:blip>
          <a:stretch>
            <a:fillRect/>
          </a:stretch>
        </p:blipFill>
        <p:spPr>
          <a:xfrm>
            <a:off x="155938" y="1132025"/>
            <a:ext cx="8427725" cy="3850674"/>
          </a:xfrm>
          <a:prstGeom prst="rect">
            <a:avLst/>
          </a:prstGeom>
          <a:noFill/>
          <a:ln>
            <a:noFill/>
          </a:ln>
        </p:spPr>
      </p:pic>
      <p:sp>
        <p:nvSpPr>
          <p:cNvPr id="280" name="Shape 280"/>
          <p:cNvSpPr txBox="1">
            <a:spLocks noGrp="1"/>
          </p:cNvSpPr>
          <p:nvPr>
            <p:ph type="title"/>
          </p:nvPr>
        </p:nvSpPr>
        <p:spPr>
          <a:xfrm>
            <a:off x="109500" y="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 Result and Discussion</a:t>
            </a:r>
            <a:endParaRPr>
              <a:solidFill>
                <a:srgbClr val="0000FF"/>
              </a:solidFill>
            </a:endParaRPr>
          </a:p>
        </p:txBody>
      </p:sp>
      <p:sp>
        <p:nvSpPr>
          <p:cNvPr id="281" name="Shape 281"/>
          <p:cNvSpPr txBox="1"/>
          <p:nvPr/>
        </p:nvSpPr>
        <p:spPr>
          <a:xfrm>
            <a:off x="836225" y="641500"/>
            <a:ext cx="7747438" cy="769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b="1" i="1" dirty="0">
                <a:solidFill>
                  <a:srgbClr val="FF0000"/>
                </a:solidFill>
              </a:rPr>
              <a:t>Graphical depiction of the training and testing performance of our CNN model</a:t>
            </a:r>
            <a:endParaRPr b="1" i="1" dirty="0">
              <a:solidFill>
                <a:srgbClr val="FF0000"/>
              </a:solidFill>
            </a:endParaRPr>
          </a:p>
        </p:txBody>
      </p:sp>
      <p:sp>
        <p:nvSpPr>
          <p:cNvPr id="282" name="Shape 282"/>
          <p:cNvSpPr txBox="1"/>
          <p:nvPr/>
        </p:nvSpPr>
        <p:spPr>
          <a:xfrm rot="-5400000">
            <a:off x="125200" y="2050500"/>
            <a:ext cx="612600" cy="429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a:t>
            </a: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109475" y="0"/>
            <a:ext cx="8520600" cy="728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VI. CONCLUSION</a:t>
            </a:r>
            <a:endParaRPr>
              <a:solidFill>
                <a:srgbClr val="0000FF"/>
              </a:solidFill>
            </a:endParaRPr>
          </a:p>
        </p:txBody>
      </p:sp>
      <p:sp>
        <p:nvSpPr>
          <p:cNvPr id="288" name="Shape 288"/>
          <p:cNvSpPr txBox="1"/>
          <p:nvPr/>
        </p:nvSpPr>
        <p:spPr>
          <a:xfrm>
            <a:off x="183675" y="613625"/>
            <a:ext cx="8579700" cy="46329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sz="2400"/>
              <a:t>Due the facts that the dataset comprises too many Retina OCT images (</a:t>
            </a:r>
            <a:r>
              <a:rPr lang="en" sz="2400" b="1" i="1">
                <a:solidFill>
                  <a:srgbClr val="FF0000"/>
                </a:solidFill>
              </a:rPr>
              <a:t>84,452</a:t>
            </a:r>
            <a:r>
              <a:rPr lang="en" sz="2400"/>
              <a:t>) of </a:t>
            </a:r>
            <a:r>
              <a:rPr lang="en" sz="2400">
                <a:solidFill>
                  <a:schemeClr val="dk1"/>
                </a:solidFill>
              </a:rPr>
              <a:t>irregularly </a:t>
            </a:r>
            <a:r>
              <a:rPr lang="en" sz="2400"/>
              <a:t>larger size (</a:t>
            </a:r>
            <a:r>
              <a:rPr lang="en" sz="2400" b="1" i="1">
                <a:solidFill>
                  <a:srgbClr val="FF0000"/>
                </a:solidFill>
              </a:rPr>
              <a:t>some 496x512 and others 768x512</a:t>
            </a:r>
            <a:r>
              <a:rPr lang="en" sz="2400"/>
              <a:t>), doing the training and  determining the optimal hyperparameters were very challenging for us for we limited computing resources.</a:t>
            </a:r>
            <a:endParaRPr sz="2400"/>
          </a:p>
          <a:p>
            <a:pPr marL="457200" lvl="0" indent="-381000" rtl="0">
              <a:spcBef>
                <a:spcPts val="0"/>
              </a:spcBef>
              <a:spcAft>
                <a:spcPts val="0"/>
              </a:spcAft>
              <a:buSzPts val="2400"/>
              <a:buChar char="★"/>
            </a:pPr>
            <a:r>
              <a:rPr lang="en" sz="2400"/>
              <a:t>But after doing a great deal of analyses on the dataset and the apropos hyperparameters, we have managed to come up with a CNN model that can effectively classify the Retina OCT images with an accuracy of 90% to 96%.</a:t>
            </a:r>
            <a:endParaRPr sz="2400"/>
          </a:p>
          <a:p>
            <a:pPr marL="457200" lvl="0" indent="-381000" rtl="0">
              <a:spcBef>
                <a:spcPts val="0"/>
              </a:spcBef>
              <a:spcAft>
                <a:spcPts val="0"/>
              </a:spcAft>
              <a:buSzPts val="2400"/>
              <a:buChar char="★"/>
            </a:pPr>
            <a:r>
              <a:rPr lang="en" sz="2400"/>
              <a:t>We did all our trainings and testings on </a:t>
            </a:r>
            <a:r>
              <a:rPr lang="en" sz="2400" b="1" i="1">
                <a:solidFill>
                  <a:srgbClr val="FF0000"/>
                </a:solidFill>
              </a:rPr>
              <a:t>Google Colaboratory </a:t>
            </a:r>
            <a:r>
              <a:rPr lang="en" sz="2400" i="1"/>
              <a:t>with reduced image size</a:t>
            </a:r>
            <a:r>
              <a:rPr lang="en" sz="2400" b="1" i="1">
                <a:solidFill>
                  <a:srgbClr val="FF0000"/>
                </a:solidFill>
              </a:rPr>
              <a:t> </a:t>
            </a:r>
            <a:r>
              <a:rPr lang="en" sz="2400" i="1">
                <a:solidFill>
                  <a:srgbClr val="FF0000"/>
                </a:solidFill>
              </a:rPr>
              <a:t>(256x256) </a:t>
            </a:r>
            <a:r>
              <a:rPr lang="en" sz="2400" i="1"/>
              <a:t>and reduced but representative dataset</a:t>
            </a:r>
            <a:r>
              <a:rPr lang="en" sz="2400" i="1">
                <a:solidFill>
                  <a:srgbClr val="FF0000"/>
                </a:solidFill>
              </a:rPr>
              <a:t> (8,228)</a:t>
            </a:r>
            <a:endParaRPr sz="2400"/>
          </a:p>
          <a:p>
            <a:pPr marL="0" lvl="0" indent="0" rtl="0">
              <a:spcBef>
                <a:spcPts val="0"/>
              </a:spcBef>
              <a:spcAft>
                <a:spcPts val="0"/>
              </a:spcAft>
              <a:buNone/>
            </a:pPr>
            <a:endParaRPr sz="2400"/>
          </a:p>
          <a:p>
            <a:pPr marL="0" lvl="0" indent="0" rtl="0">
              <a:spcBef>
                <a:spcPts val="0"/>
              </a:spcBef>
              <a:spcAft>
                <a:spcPts val="0"/>
              </a:spcAft>
              <a:buNone/>
            </a:pPr>
            <a:endParaRPr sz="24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0" name="Shape 280"/>
          <p:cNvSpPr txBox="1">
            <a:spLocks noGrp="1"/>
          </p:cNvSpPr>
          <p:nvPr>
            <p:ph type="title"/>
          </p:nvPr>
        </p:nvSpPr>
        <p:spPr>
          <a:xfrm>
            <a:off x="109500" y="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smtClean="0">
                <a:solidFill>
                  <a:srgbClr val="0000FF"/>
                </a:solidFill>
              </a:rPr>
              <a:t>VII. </a:t>
            </a:r>
            <a:r>
              <a:rPr lang="en" dirty="0" smtClean="0">
                <a:solidFill>
                  <a:srgbClr val="0000FF"/>
                </a:solidFill>
              </a:rPr>
              <a:t>References</a:t>
            </a:r>
            <a:endParaRPr dirty="0">
              <a:solidFill>
                <a:srgbClr val="0000FF"/>
              </a:solidFill>
            </a:endParaRPr>
          </a:p>
        </p:txBody>
      </p:sp>
      <p:pic>
        <p:nvPicPr>
          <p:cNvPr id="4" name="Picture 3"/>
          <p:cNvPicPr>
            <a:picLocks noChangeAspect="1"/>
          </p:cNvPicPr>
          <p:nvPr/>
        </p:nvPicPr>
        <p:blipFill>
          <a:blip r:embed="rId3"/>
          <a:stretch>
            <a:fillRect/>
          </a:stretch>
        </p:blipFill>
        <p:spPr>
          <a:xfrm>
            <a:off x="609736" y="831300"/>
            <a:ext cx="7835401" cy="4160610"/>
          </a:xfrm>
          <a:prstGeom prst="rect">
            <a:avLst/>
          </a:prstGeom>
        </p:spPr>
      </p:pic>
    </p:spTree>
    <p:extLst>
      <p:ext uri="{BB962C8B-B14F-4D97-AF65-F5344CB8AC3E}">
        <p14:creationId xmlns:p14="http://schemas.microsoft.com/office/powerpoint/2010/main" val="19160110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p:nvPr/>
        </p:nvSpPr>
        <p:spPr>
          <a:xfrm>
            <a:off x="1783400" y="1827175"/>
            <a:ext cx="6930900" cy="145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7200" b="1"/>
              <a:t>THANK YOU！</a:t>
            </a:r>
            <a:endParaRPr sz="7200" b="1"/>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315925"/>
            <a:ext cx="28845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solidFill>
                  <a:srgbClr val="0070C0"/>
                </a:solidFill>
              </a:rPr>
              <a:t>I.</a:t>
            </a:r>
            <a:r>
              <a:rPr lang="en" dirty="0"/>
              <a:t>  </a:t>
            </a:r>
            <a:r>
              <a:rPr lang="en" dirty="0">
                <a:solidFill>
                  <a:srgbClr val="0000FF"/>
                </a:solidFill>
              </a:rPr>
              <a:t>Introduction</a:t>
            </a:r>
            <a:endParaRPr dirty="0">
              <a:solidFill>
                <a:srgbClr val="0000FF"/>
              </a:solidFill>
            </a:endParaRPr>
          </a:p>
        </p:txBody>
      </p:sp>
      <p:pic>
        <p:nvPicPr>
          <p:cNvPr id="79" name="Shape 79"/>
          <p:cNvPicPr preferRelativeResize="0"/>
          <p:nvPr/>
        </p:nvPicPr>
        <p:blipFill>
          <a:blip r:embed="rId3">
            <a:alphaModFix/>
          </a:blip>
          <a:stretch>
            <a:fillRect/>
          </a:stretch>
        </p:blipFill>
        <p:spPr>
          <a:xfrm>
            <a:off x="3747075" y="1073775"/>
            <a:ext cx="5220425" cy="2847300"/>
          </a:xfrm>
          <a:prstGeom prst="rect">
            <a:avLst/>
          </a:prstGeom>
          <a:noFill/>
          <a:ln>
            <a:noFill/>
          </a:ln>
        </p:spPr>
      </p:pic>
      <p:sp>
        <p:nvSpPr>
          <p:cNvPr id="80" name="Shape 80"/>
          <p:cNvSpPr txBox="1"/>
          <p:nvPr/>
        </p:nvSpPr>
        <p:spPr>
          <a:xfrm>
            <a:off x="80200" y="941050"/>
            <a:ext cx="3757200" cy="3449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solidFill>
                  <a:srgbClr val="FF00FF"/>
                </a:solidFill>
              </a:rPr>
              <a:t>Convolutional Neural Networks:</a:t>
            </a:r>
            <a:endParaRPr sz="1800" b="1">
              <a:solidFill>
                <a:srgbClr val="FF00FF"/>
              </a:solidFill>
            </a:endParaRPr>
          </a:p>
          <a:p>
            <a:pPr marL="457200" lvl="0" indent="-317500" rtl="0">
              <a:spcBef>
                <a:spcPts val="0"/>
              </a:spcBef>
              <a:spcAft>
                <a:spcPts val="0"/>
              </a:spcAft>
              <a:buSzPts val="1400"/>
              <a:buChar char="-"/>
            </a:pPr>
            <a:r>
              <a:rPr lang="en"/>
              <a:t>CNN is made up of neurons that have learnable weights and biases.</a:t>
            </a:r>
            <a:endParaRPr/>
          </a:p>
          <a:p>
            <a:pPr marL="0" lvl="0" indent="0" rtl="0">
              <a:spcBef>
                <a:spcPts val="0"/>
              </a:spcBef>
              <a:spcAft>
                <a:spcPts val="0"/>
              </a:spcAft>
              <a:buNone/>
            </a:pPr>
            <a:endParaRPr/>
          </a:p>
          <a:p>
            <a:pPr marL="457200" lvl="0" indent="-317500" rtl="0">
              <a:spcBef>
                <a:spcPts val="0"/>
              </a:spcBef>
              <a:spcAft>
                <a:spcPts val="0"/>
              </a:spcAft>
              <a:buSzPts val="1400"/>
              <a:buChar char="-"/>
            </a:pPr>
            <a:r>
              <a:rPr lang="en"/>
              <a:t>Best for gridded source data like image that allows to encode certain properties into the architecture.</a:t>
            </a:r>
            <a:endParaRPr/>
          </a:p>
          <a:p>
            <a:pPr marL="0" lvl="0" indent="0" rtl="0">
              <a:spcBef>
                <a:spcPts val="0"/>
              </a:spcBef>
              <a:spcAft>
                <a:spcPts val="0"/>
              </a:spcAft>
              <a:buNone/>
            </a:pPr>
            <a:endParaRPr/>
          </a:p>
          <a:p>
            <a:pPr marL="457200" lvl="0" indent="-317500" rtl="0">
              <a:spcBef>
                <a:spcPts val="0"/>
              </a:spcBef>
              <a:spcAft>
                <a:spcPts val="0"/>
              </a:spcAft>
              <a:buSzPts val="1400"/>
              <a:buChar char="-"/>
            </a:pPr>
            <a:r>
              <a:rPr lang="en"/>
              <a:t>Neurons arranged in 3 dimensions:  </a:t>
            </a:r>
            <a:r>
              <a:rPr lang="en" b="1"/>
              <a:t>width, height, depth.</a:t>
            </a:r>
            <a:endParaRPr b="1"/>
          </a:p>
          <a:p>
            <a:pPr marL="0" lvl="0" indent="0" rtl="0">
              <a:spcBef>
                <a:spcPts val="0"/>
              </a:spcBef>
              <a:spcAft>
                <a:spcPts val="0"/>
              </a:spcAft>
              <a:buNone/>
            </a:pPr>
            <a:endParaRPr b="1"/>
          </a:p>
          <a:p>
            <a:pPr marL="457200" lvl="0" indent="-317500" rtl="0">
              <a:spcBef>
                <a:spcPts val="0"/>
              </a:spcBef>
              <a:spcAft>
                <a:spcPts val="0"/>
              </a:spcAft>
              <a:buSzPts val="1400"/>
              <a:buChar char="-"/>
            </a:pPr>
            <a:r>
              <a:rPr lang="en"/>
              <a:t>The main layers/processes  are: </a:t>
            </a:r>
            <a:endParaRPr/>
          </a:p>
          <a:p>
            <a:pPr marL="0" lvl="0" indent="0" rtl="0">
              <a:spcBef>
                <a:spcPts val="0"/>
              </a:spcBef>
              <a:spcAft>
                <a:spcPts val="0"/>
              </a:spcAft>
              <a:buNone/>
            </a:pPr>
            <a:r>
              <a:rPr lang="en" b="1"/>
              <a:t>             - Convolutional  Layer + Activation</a:t>
            </a:r>
            <a:endParaRPr b="1"/>
          </a:p>
          <a:p>
            <a:pPr marL="0" lvl="0" indent="0">
              <a:spcBef>
                <a:spcPts val="0"/>
              </a:spcBef>
              <a:spcAft>
                <a:spcPts val="0"/>
              </a:spcAft>
              <a:buNone/>
            </a:pPr>
            <a:r>
              <a:rPr lang="en" b="1"/>
              <a:t>             - Pooling Layer</a:t>
            </a:r>
            <a:endParaRPr b="1"/>
          </a:p>
          <a:p>
            <a:pPr marL="0" lvl="0" indent="0">
              <a:spcBef>
                <a:spcPts val="0"/>
              </a:spcBef>
              <a:spcAft>
                <a:spcPts val="0"/>
              </a:spcAft>
              <a:buNone/>
            </a:pPr>
            <a:r>
              <a:rPr lang="en" b="1"/>
              <a:t>             - Flattening</a:t>
            </a:r>
            <a:endParaRPr b="1"/>
          </a:p>
          <a:p>
            <a:pPr marL="0" lvl="0" indent="0" rtl="0">
              <a:spcBef>
                <a:spcPts val="0"/>
              </a:spcBef>
              <a:spcAft>
                <a:spcPts val="0"/>
              </a:spcAft>
              <a:buNone/>
            </a:pPr>
            <a:r>
              <a:rPr lang="en" b="1"/>
              <a:t>             - Fully-Connected  Layer</a:t>
            </a:r>
            <a:endParaRPr b="1"/>
          </a:p>
        </p:txBody>
      </p:sp>
      <p:sp>
        <p:nvSpPr>
          <p:cNvPr id="81" name="Shape 81"/>
          <p:cNvSpPr txBox="1"/>
          <p:nvPr/>
        </p:nvSpPr>
        <p:spPr>
          <a:xfrm>
            <a:off x="4857125" y="4043775"/>
            <a:ext cx="3219000" cy="400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Fig-1: Basic Architecture of CNN</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0" y="315925"/>
            <a:ext cx="33081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 </a:t>
            </a:r>
            <a:r>
              <a:rPr lang="en">
                <a:solidFill>
                  <a:srgbClr val="0000FF"/>
                </a:solidFill>
              </a:rPr>
              <a:t>Introduction</a:t>
            </a:r>
            <a:endParaRPr>
              <a:solidFill>
                <a:srgbClr val="0000FF"/>
              </a:solidFill>
            </a:endParaRPr>
          </a:p>
        </p:txBody>
      </p:sp>
      <p:pic>
        <p:nvPicPr>
          <p:cNvPr id="87" name="Shape 87"/>
          <p:cNvPicPr preferRelativeResize="0"/>
          <p:nvPr/>
        </p:nvPicPr>
        <p:blipFill>
          <a:blip r:embed="rId3">
            <a:alphaModFix/>
          </a:blip>
          <a:stretch>
            <a:fillRect/>
          </a:stretch>
        </p:blipFill>
        <p:spPr>
          <a:xfrm>
            <a:off x="3712675" y="1031975"/>
            <a:ext cx="5220425" cy="2847300"/>
          </a:xfrm>
          <a:prstGeom prst="rect">
            <a:avLst/>
          </a:prstGeom>
          <a:noFill/>
          <a:ln>
            <a:noFill/>
          </a:ln>
        </p:spPr>
      </p:pic>
      <p:sp>
        <p:nvSpPr>
          <p:cNvPr id="88" name="Shape 88"/>
          <p:cNvSpPr txBox="1"/>
          <p:nvPr/>
        </p:nvSpPr>
        <p:spPr>
          <a:xfrm>
            <a:off x="247200" y="1147225"/>
            <a:ext cx="2991300" cy="33075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b="1" i="1">
                <a:solidFill>
                  <a:srgbClr val="FF0000"/>
                </a:solidFill>
              </a:rPr>
              <a:t>INPUT</a:t>
            </a:r>
            <a:r>
              <a:rPr lang="en"/>
              <a:t>: holds the raw pixel values of the image.</a:t>
            </a:r>
            <a:endParaRPr/>
          </a:p>
          <a:p>
            <a:pPr marL="457200" lvl="0" indent="-317500" rtl="0">
              <a:spcBef>
                <a:spcPts val="0"/>
              </a:spcBef>
              <a:spcAft>
                <a:spcPts val="0"/>
              </a:spcAft>
              <a:buSzPts val="1400"/>
              <a:buChar char="-"/>
            </a:pPr>
            <a:r>
              <a:rPr lang="en" b="1" i="1">
                <a:solidFill>
                  <a:srgbClr val="FF0000"/>
                </a:solidFill>
              </a:rPr>
              <a:t>CONV layer:</a:t>
            </a:r>
            <a:r>
              <a:rPr lang="en"/>
              <a:t> computes the output of neurons that are connected to local regions in the input.</a:t>
            </a:r>
            <a:endParaRPr/>
          </a:p>
          <a:p>
            <a:pPr marL="457200" lvl="0" indent="-317500" rtl="0">
              <a:spcBef>
                <a:spcPts val="0"/>
              </a:spcBef>
              <a:spcAft>
                <a:spcPts val="0"/>
              </a:spcAft>
              <a:buSzPts val="1400"/>
              <a:buChar char="-"/>
            </a:pPr>
            <a:r>
              <a:rPr lang="en" b="1" i="1">
                <a:solidFill>
                  <a:srgbClr val="FF0000"/>
                </a:solidFill>
              </a:rPr>
              <a:t>RELU layer:</a:t>
            </a:r>
            <a:r>
              <a:rPr lang="en"/>
              <a:t> activation function</a:t>
            </a:r>
            <a:endParaRPr/>
          </a:p>
          <a:p>
            <a:pPr marL="457200" lvl="0" indent="-317500" rtl="0">
              <a:spcBef>
                <a:spcPts val="0"/>
              </a:spcBef>
              <a:spcAft>
                <a:spcPts val="0"/>
              </a:spcAft>
              <a:buSzPts val="1400"/>
              <a:buChar char="-"/>
            </a:pPr>
            <a:r>
              <a:rPr lang="en" b="1" i="1">
                <a:solidFill>
                  <a:srgbClr val="FF0000"/>
                </a:solidFill>
              </a:rPr>
              <a:t>POOLING layer:</a:t>
            </a:r>
            <a:r>
              <a:rPr lang="en"/>
              <a:t> performs a downsampling operation along the spatial dimensions(width, height)</a:t>
            </a:r>
            <a:endParaRPr/>
          </a:p>
          <a:p>
            <a:pPr marL="457200" lvl="0" indent="-317500">
              <a:spcBef>
                <a:spcPts val="0"/>
              </a:spcBef>
              <a:spcAft>
                <a:spcPts val="0"/>
              </a:spcAft>
              <a:buSzPts val="1400"/>
              <a:buChar char="-"/>
            </a:pPr>
            <a:r>
              <a:rPr lang="en" b="1" i="1">
                <a:solidFill>
                  <a:srgbClr val="FF0000"/>
                </a:solidFill>
              </a:rPr>
              <a:t>Fully Connected layer</a:t>
            </a:r>
            <a:r>
              <a:rPr lang="en"/>
              <a:t>: computes the class scores</a:t>
            </a:r>
            <a:endParaRPr/>
          </a:p>
        </p:txBody>
      </p:sp>
      <p:sp>
        <p:nvSpPr>
          <p:cNvPr id="89" name="Shape 89"/>
          <p:cNvSpPr txBox="1"/>
          <p:nvPr/>
        </p:nvSpPr>
        <p:spPr>
          <a:xfrm>
            <a:off x="4713388" y="4023775"/>
            <a:ext cx="3219000" cy="40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Fig-1: Basic Architecture of CNN</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311700" y="87325"/>
            <a:ext cx="46257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solidFill>
                  <a:srgbClr val="0000FF"/>
                </a:solidFill>
              </a:rPr>
              <a:t>II.</a:t>
            </a:r>
            <a:r>
              <a:rPr lang="en"/>
              <a:t> </a:t>
            </a:r>
            <a:r>
              <a:rPr lang="en">
                <a:solidFill>
                  <a:srgbClr val="0000FF"/>
                </a:solidFill>
              </a:rPr>
              <a:t>Dataset - Motivation</a:t>
            </a:r>
            <a:endParaRPr>
              <a:solidFill>
                <a:srgbClr val="0000FF"/>
              </a:solidFill>
            </a:endParaRPr>
          </a:p>
        </p:txBody>
      </p:sp>
      <p:sp>
        <p:nvSpPr>
          <p:cNvPr id="95" name="Shape 95"/>
          <p:cNvSpPr txBox="1">
            <a:spLocks noGrp="1"/>
          </p:cNvSpPr>
          <p:nvPr>
            <p:ph type="body" idx="1"/>
          </p:nvPr>
        </p:nvSpPr>
        <p:spPr>
          <a:xfrm>
            <a:off x="4572000" y="2441550"/>
            <a:ext cx="4195800" cy="21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1200">
              <a:solidFill>
                <a:srgbClr val="333333"/>
              </a:solidFill>
              <a:highlight>
                <a:srgbClr val="FFFFFF"/>
              </a:highlight>
              <a:latin typeface="Arial"/>
              <a:ea typeface="Arial"/>
              <a:cs typeface="Arial"/>
              <a:sym typeface="Arial"/>
            </a:endParaRPr>
          </a:p>
          <a:p>
            <a:pPr marL="508000" lvl="0" indent="-304800" rtl="0">
              <a:lnSpc>
                <a:spcPct val="140000"/>
              </a:lnSpc>
              <a:spcBef>
                <a:spcPts val="160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It effectively classified images for macular degeneration and diabetic retinopathy</a:t>
            </a:r>
            <a:endParaRPr sz="1200">
              <a:solidFill>
                <a:srgbClr val="333333"/>
              </a:solidFill>
              <a:highlight>
                <a:srgbClr val="FFFFFF"/>
              </a:highlight>
              <a:latin typeface="Arial"/>
              <a:ea typeface="Arial"/>
              <a:cs typeface="Arial"/>
              <a:sym typeface="Arial"/>
            </a:endParaRPr>
          </a:p>
          <a:p>
            <a:pPr marL="508000" lvl="0" indent="-304800" rtl="0">
              <a:lnSpc>
                <a:spcPct val="140000"/>
              </a:lnSpc>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It also accurately distinguished bacterial and viral pneumonia on chest X-rays</a:t>
            </a:r>
            <a:endParaRPr sz="1200">
              <a:solidFill>
                <a:srgbClr val="333333"/>
              </a:solidFill>
              <a:highlight>
                <a:srgbClr val="FFFFFF"/>
              </a:highlight>
              <a:latin typeface="Arial"/>
              <a:ea typeface="Arial"/>
              <a:cs typeface="Arial"/>
              <a:sym typeface="Arial"/>
            </a:endParaRPr>
          </a:p>
          <a:p>
            <a:pPr marL="508000" lvl="0" indent="-304800" rtl="0">
              <a:lnSpc>
                <a:spcPct val="140000"/>
              </a:lnSpc>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This has potential for generalized high-impact application in biomedical imaging</a:t>
            </a:r>
            <a:endParaRPr sz="1200">
              <a:solidFill>
                <a:srgbClr val="333333"/>
              </a:solidFill>
              <a:highlight>
                <a:srgbClr val="FFFFFF"/>
              </a:highlight>
              <a:latin typeface="Arial"/>
              <a:ea typeface="Arial"/>
              <a:cs typeface="Arial"/>
              <a:sym typeface="Arial"/>
            </a:endParaRPr>
          </a:p>
          <a:p>
            <a:pPr marL="0" lvl="0" indent="0" rtl="0">
              <a:spcBef>
                <a:spcPts val="1000"/>
              </a:spcBef>
              <a:spcAft>
                <a:spcPts val="0"/>
              </a:spcAft>
              <a:buNone/>
            </a:pPr>
            <a:endParaRPr sz="1200">
              <a:solidFill>
                <a:srgbClr val="333333"/>
              </a:solidFill>
              <a:highlight>
                <a:srgbClr val="FFFFFF"/>
              </a:highlight>
              <a:latin typeface="Arial"/>
              <a:ea typeface="Arial"/>
              <a:cs typeface="Arial"/>
              <a:sym typeface="Arial"/>
            </a:endParaRPr>
          </a:p>
          <a:p>
            <a:pPr marL="0" lvl="0" indent="0">
              <a:spcBef>
                <a:spcPts val="1600"/>
              </a:spcBef>
              <a:spcAft>
                <a:spcPts val="1600"/>
              </a:spcAft>
              <a:buNone/>
            </a:pPr>
            <a:endParaRPr sz="1200">
              <a:solidFill>
                <a:srgbClr val="333333"/>
              </a:solidFill>
              <a:highlight>
                <a:srgbClr val="FFFFFF"/>
              </a:highlight>
              <a:latin typeface="Arial"/>
              <a:ea typeface="Arial"/>
              <a:cs typeface="Arial"/>
              <a:sym typeface="Arial"/>
            </a:endParaRPr>
          </a:p>
        </p:txBody>
      </p:sp>
      <p:pic>
        <p:nvPicPr>
          <p:cNvPr id="96" name="Shape 96"/>
          <p:cNvPicPr preferRelativeResize="0"/>
          <p:nvPr/>
        </p:nvPicPr>
        <p:blipFill>
          <a:blip r:embed="rId3">
            <a:alphaModFix/>
          </a:blip>
          <a:stretch>
            <a:fillRect/>
          </a:stretch>
        </p:blipFill>
        <p:spPr>
          <a:xfrm>
            <a:off x="4572000" y="-6"/>
            <a:ext cx="4572001" cy="2439663"/>
          </a:xfrm>
          <a:prstGeom prst="rect">
            <a:avLst/>
          </a:prstGeom>
          <a:noFill/>
          <a:ln>
            <a:noFill/>
          </a:ln>
        </p:spPr>
      </p:pic>
      <p:sp>
        <p:nvSpPr>
          <p:cNvPr id="97" name="Shape 97"/>
          <p:cNvSpPr txBox="1"/>
          <p:nvPr/>
        </p:nvSpPr>
        <p:spPr>
          <a:xfrm>
            <a:off x="356300" y="838200"/>
            <a:ext cx="4122600" cy="3883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u="sng">
                <a:solidFill>
                  <a:schemeClr val="dk1"/>
                </a:solidFill>
                <a:highlight>
                  <a:srgbClr val="FFFFFF"/>
                </a:highlight>
              </a:rPr>
              <a:t>Background:</a:t>
            </a:r>
            <a:endParaRPr sz="1800" u="sng">
              <a:solidFill>
                <a:schemeClr val="dk1"/>
              </a:solidFill>
              <a:highlight>
                <a:srgbClr val="FFFFFF"/>
              </a:highlight>
            </a:endParaRPr>
          </a:p>
          <a:p>
            <a:pPr marL="457200" lvl="0" indent="-317500" rtl="0">
              <a:spcBef>
                <a:spcPts val="0"/>
              </a:spcBef>
              <a:spcAft>
                <a:spcPts val="0"/>
              </a:spcAft>
              <a:buSzPts val="1400"/>
              <a:buChar char="-"/>
            </a:pPr>
            <a:r>
              <a:rPr lang="en">
                <a:solidFill>
                  <a:schemeClr val="dk1"/>
                </a:solidFill>
                <a:highlight>
                  <a:srgbClr val="FFFFFF"/>
                </a:highlight>
              </a:rPr>
              <a:t>Diabetic macular edema (DME) and Choroidal Neovascularization (CNV) associated with age-related macular degeneration (AMD) are the leading causes of vision loss in the industrialized world. </a:t>
            </a:r>
            <a:endParaRPr>
              <a:solidFill>
                <a:schemeClr val="dk1"/>
              </a:solidFill>
              <a:highlight>
                <a:srgbClr val="FFFFFF"/>
              </a:highlight>
            </a:endParaRPr>
          </a:p>
          <a:p>
            <a:pPr marL="457200" lvl="0" indent="-317500" rtl="0">
              <a:spcBef>
                <a:spcPts val="0"/>
              </a:spcBef>
              <a:spcAft>
                <a:spcPts val="0"/>
              </a:spcAft>
              <a:buClr>
                <a:schemeClr val="dk1"/>
              </a:buClr>
              <a:buSzPts val="1400"/>
              <a:buChar char="-"/>
            </a:pPr>
            <a:r>
              <a:rPr lang="en">
                <a:solidFill>
                  <a:schemeClr val="dk1"/>
                </a:solidFill>
                <a:highlight>
                  <a:srgbClr val="FFFFFF"/>
                </a:highlight>
              </a:rPr>
              <a:t>Without prompt medical innervation, many will experience universal vision problems.</a:t>
            </a:r>
            <a:endParaRPr>
              <a:solidFill>
                <a:schemeClr val="dk1"/>
              </a:solidFill>
              <a:highlight>
                <a:srgbClr val="FFFFFF"/>
              </a:highlight>
            </a:endParaRPr>
          </a:p>
          <a:p>
            <a:pPr marL="457200" lvl="0" indent="-317500" rtl="0">
              <a:spcBef>
                <a:spcPts val="0"/>
              </a:spcBef>
              <a:spcAft>
                <a:spcPts val="0"/>
              </a:spcAft>
              <a:buClr>
                <a:schemeClr val="dk1"/>
              </a:buClr>
              <a:buSzPts val="1400"/>
              <a:buChar char="-"/>
            </a:pPr>
            <a:r>
              <a:rPr lang="en">
                <a:solidFill>
                  <a:schemeClr val="dk1"/>
                </a:solidFill>
                <a:highlight>
                  <a:srgbClr val="FFFFFF"/>
                </a:highlight>
              </a:rPr>
              <a:t>Many people with these diseases are under  the condition to access to specialist for training.</a:t>
            </a:r>
            <a:endParaRPr>
              <a:solidFill>
                <a:schemeClr val="dk1"/>
              </a:solidFill>
              <a:highlight>
                <a:srgbClr val="FFFFFF"/>
              </a:highlight>
            </a:endParaRPr>
          </a:p>
          <a:p>
            <a:pPr marL="457200" lvl="0" indent="-317500" rtl="0">
              <a:spcBef>
                <a:spcPts val="0"/>
              </a:spcBef>
              <a:spcAft>
                <a:spcPts val="0"/>
              </a:spcAft>
              <a:buClr>
                <a:schemeClr val="dk1"/>
              </a:buClr>
              <a:buSzPts val="1400"/>
              <a:buChar char="-"/>
            </a:pPr>
            <a:r>
              <a:rPr lang="en">
                <a:solidFill>
                  <a:schemeClr val="dk1"/>
                </a:solidFill>
                <a:highlight>
                  <a:srgbClr val="FFFFFF"/>
                </a:highlight>
              </a:rPr>
              <a:t>At the same time, many in undeveloped urban areas cannot find a quick treatment due to high patient volume. A </a:t>
            </a:r>
            <a:r>
              <a:rPr lang="en" b="1" i="1">
                <a:solidFill>
                  <a:srgbClr val="FF0000"/>
                </a:solidFill>
                <a:highlight>
                  <a:srgbClr val="FFFFFF"/>
                </a:highlight>
              </a:rPr>
              <a:t>Doctor is not everywhere.</a:t>
            </a:r>
            <a:endParaRPr b="1" i="1">
              <a:solidFill>
                <a:srgbClr val="FF0000"/>
              </a:solidFill>
              <a:highlight>
                <a:srgbClr val="FFFFFF"/>
              </a:highlight>
            </a:endParaRPr>
          </a:p>
          <a:p>
            <a:pPr marL="457200" lvl="0" indent="-317500" rtl="0">
              <a:spcBef>
                <a:spcPts val="0"/>
              </a:spcBef>
              <a:spcAft>
                <a:spcPts val="0"/>
              </a:spcAft>
              <a:buClr>
                <a:schemeClr val="dk1"/>
              </a:buClr>
              <a:buSzPts val="1400"/>
              <a:buChar char="-"/>
            </a:pPr>
            <a:r>
              <a:rPr lang="en" b="1">
                <a:solidFill>
                  <a:schemeClr val="dk1"/>
                </a:solidFill>
                <a:highlight>
                  <a:srgbClr val="FFFFFF"/>
                </a:highlight>
              </a:rPr>
              <a:t>Low cost</a:t>
            </a:r>
            <a:endParaRPr b="1">
              <a:solidFill>
                <a:schemeClr val="dk1"/>
              </a:solidFill>
              <a:highlight>
                <a:srgbClr val="FFFFFF"/>
              </a:highlight>
            </a:endParaRPr>
          </a:p>
          <a:p>
            <a:pPr marL="457200" lvl="0" indent="-317500" rtl="0">
              <a:spcBef>
                <a:spcPts val="0"/>
              </a:spcBef>
              <a:spcAft>
                <a:spcPts val="0"/>
              </a:spcAft>
              <a:buClr>
                <a:schemeClr val="dk1"/>
              </a:buClr>
              <a:buSzPts val="1400"/>
              <a:buChar char="-"/>
            </a:pPr>
            <a:r>
              <a:rPr lang="en" b="1">
                <a:solidFill>
                  <a:schemeClr val="dk1"/>
                </a:solidFill>
                <a:highlight>
                  <a:srgbClr val="FFFFFF"/>
                </a:highlight>
              </a:rPr>
              <a:t>Convenient</a:t>
            </a:r>
            <a:endParaRPr b="1">
              <a:solidFill>
                <a:schemeClr val="dk1"/>
              </a:solidFill>
              <a:highlight>
                <a:srgbClr val="FFFFFF"/>
              </a:highlight>
            </a:endParaRPr>
          </a:p>
          <a:p>
            <a:pPr marL="0" lvl="0" indent="0" rtl="0">
              <a:spcBef>
                <a:spcPts val="0"/>
              </a:spcBef>
              <a:spcAft>
                <a:spcPts val="0"/>
              </a:spcAft>
              <a:buNone/>
            </a:pPr>
            <a:endParaRPr>
              <a:solidFill>
                <a:schemeClr val="dk1"/>
              </a:solidFill>
              <a:highlight>
                <a:srgbClr val="FFFFFF"/>
              </a:highlight>
            </a:endParaRPr>
          </a:p>
          <a:p>
            <a:pPr marL="0" lvl="0" indent="0" rtl="0">
              <a:spcBef>
                <a:spcPts val="0"/>
              </a:spcBef>
              <a:spcAft>
                <a:spcPts val="0"/>
              </a:spcAft>
              <a:buNone/>
            </a:pPr>
            <a:endParaRPr b="1">
              <a:solidFill>
                <a:schemeClr val="dk1"/>
              </a:solidFill>
              <a:highlight>
                <a:srgbClr val="FFFFFF"/>
              </a:highlight>
            </a:endParaRPr>
          </a:p>
        </p:txBody>
      </p:sp>
      <p:sp>
        <p:nvSpPr>
          <p:cNvPr id="98" name="Shape 98"/>
          <p:cNvSpPr txBox="1"/>
          <p:nvPr/>
        </p:nvSpPr>
        <p:spPr>
          <a:xfrm>
            <a:off x="4999763" y="2488750"/>
            <a:ext cx="3219000" cy="40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Fig-2: Analyzing Retina Image</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36150"/>
            <a:ext cx="25752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 </a:t>
            </a:r>
            <a:r>
              <a:rPr lang="en">
                <a:solidFill>
                  <a:srgbClr val="0000FF"/>
                </a:solidFill>
              </a:rPr>
              <a:t>Dataset</a:t>
            </a:r>
            <a:endParaRPr>
              <a:solidFill>
                <a:srgbClr val="0000FF"/>
              </a:solidFill>
            </a:endParaRPr>
          </a:p>
        </p:txBody>
      </p:sp>
      <p:sp>
        <p:nvSpPr>
          <p:cNvPr id="104" name="Shape 104"/>
          <p:cNvSpPr txBox="1">
            <a:spLocks noGrp="1"/>
          </p:cNvSpPr>
          <p:nvPr>
            <p:ph type="body" idx="1"/>
          </p:nvPr>
        </p:nvSpPr>
        <p:spPr>
          <a:xfrm>
            <a:off x="311700" y="598950"/>
            <a:ext cx="8520600" cy="1299300"/>
          </a:xfrm>
          <a:prstGeom prst="rect">
            <a:avLst/>
          </a:prstGeom>
        </p:spPr>
        <p:txBody>
          <a:bodyPr spcFirstLastPara="1" wrap="square" lIns="91425" tIns="91425" rIns="91425" bIns="91425" anchor="t" anchorCtr="0">
            <a:noAutofit/>
          </a:bodyPr>
          <a:lstStyle/>
          <a:p>
            <a:pPr marL="457200" lvl="0" indent="-342900" rtl="0">
              <a:lnSpc>
                <a:spcPct val="100000"/>
              </a:lnSpc>
              <a:spcBef>
                <a:spcPts val="0"/>
              </a:spcBef>
              <a:spcAft>
                <a:spcPts val="0"/>
              </a:spcAft>
              <a:buSzPts val="1800"/>
              <a:buChar char="●"/>
            </a:pPr>
            <a:r>
              <a:rPr lang="en" dirty="0"/>
              <a:t>Retinal optical coherence tomography (OCT) - Scans of Retinas</a:t>
            </a:r>
            <a:endParaRPr dirty="0"/>
          </a:p>
          <a:p>
            <a:pPr marL="457200" lvl="0" indent="-342900" rtl="0">
              <a:lnSpc>
                <a:spcPct val="100000"/>
              </a:lnSpc>
              <a:spcBef>
                <a:spcPts val="0"/>
              </a:spcBef>
              <a:spcAft>
                <a:spcPts val="0"/>
              </a:spcAft>
              <a:buSzPts val="1800"/>
              <a:buChar char="●"/>
            </a:pPr>
            <a:r>
              <a:rPr lang="en" dirty="0"/>
              <a:t>30 million performed each year</a:t>
            </a:r>
            <a:endParaRPr dirty="0"/>
          </a:p>
          <a:p>
            <a:pPr marL="457200" lvl="0" indent="-342900" rtl="0">
              <a:lnSpc>
                <a:spcPct val="100000"/>
              </a:lnSpc>
              <a:spcBef>
                <a:spcPts val="0"/>
              </a:spcBef>
              <a:spcAft>
                <a:spcPts val="0"/>
              </a:spcAft>
              <a:buSzPts val="1800"/>
              <a:buChar char="●"/>
            </a:pPr>
            <a:r>
              <a:rPr lang="en" dirty="0"/>
              <a:t>4 classes - NORMAL, CNV, DME, DRUSEN (AMD)</a:t>
            </a:r>
            <a:endParaRPr dirty="0"/>
          </a:p>
          <a:p>
            <a:pPr>
              <a:lnSpc>
                <a:spcPct val="100000"/>
              </a:lnSpc>
            </a:pPr>
            <a:r>
              <a:rPr lang="en" dirty="0" smtClean="0"/>
              <a:t>84,452 </a:t>
            </a:r>
            <a:r>
              <a:rPr lang="en" dirty="0" smtClean="0"/>
              <a:t>images </a:t>
            </a:r>
            <a:r>
              <a:rPr lang="en" dirty="0"/>
              <a:t>labeled by experts</a:t>
            </a:r>
            <a:endParaRPr dirty="0"/>
          </a:p>
          <a:p>
            <a:pPr marL="457200" lvl="0" indent="-342900" rtl="0">
              <a:lnSpc>
                <a:spcPct val="100000"/>
              </a:lnSpc>
              <a:spcBef>
                <a:spcPts val="0"/>
              </a:spcBef>
              <a:spcAft>
                <a:spcPts val="0"/>
              </a:spcAft>
              <a:buSzPts val="1800"/>
              <a:buChar char="●"/>
            </a:pPr>
            <a:r>
              <a:rPr lang="en" dirty="0"/>
              <a:t>Distinguishing features indicated by arrows</a:t>
            </a:r>
            <a:br>
              <a:rPr lang="en" dirty="0"/>
            </a:br>
            <a:endParaRPr sz="1400" dirty="0">
              <a:highlight>
                <a:srgbClr val="FFFFFF"/>
              </a:highlight>
              <a:latin typeface="Arial"/>
              <a:ea typeface="Arial"/>
              <a:cs typeface="Arial"/>
              <a:sym typeface="Arial"/>
            </a:endParaRPr>
          </a:p>
          <a:p>
            <a:pPr marL="0" lvl="0" indent="0">
              <a:lnSpc>
                <a:spcPct val="100000"/>
              </a:lnSpc>
              <a:spcBef>
                <a:spcPts val="0"/>
              </a:spcBef>
              <a:spcAft>
                <a:spcPts val="0"/>
              </a:spcAft>
              <a:buNone/>
            </a:pPr>
            <a:endParaRPr sz="1400" dirty="0">
              <a:highlight>
                <a:srgbClr val="FFFFFF"/>
              </a:highlight>
              <a:latin typeface="Arial"/>
              <a:ea typeface="Arial"/>
              <a:cs typeface="Arial"/>
              <a:sym typeface="Arial"/>
            </a:endParaRPr>
          </a:p>
        </p:txBody>
      </p:sp>
      <p:pic>
        <p:nvPicPr>
          <p:cNvPr id="105" name="Shape 105"/>
          <p:cNvPicPr preferRelativeResize="0"/>
          <p:nvPr/>
        </p:nvPicPr>
        <p:blipFill>
          <a:blip r:embed="rId3">
            <a:alphaModFix/>
          </a:blip>
          <a:stretch>
            <a:fillRect/>
          </a:stretch>
        </p:blipFill>
        <p:spPr>
          <a:xfrm>
            <a:off x="152400" y="2208925"/>
            <a:ext cx="8839198" cy="1867044"/>
          </a:xfrm>
          <a:prstGeom prst="rect">
            <a:avLst/>
          </a:prstGeom>
          <a:noFill/>
          <a:ln>
            <a:noFill/>
          </a:ln>
        </p:spPr>
      </p:pic>
      <p:sp>
        <p:nvSpPr>
          <p:cNvPr id="106" name="Shape 106"/>
          <p:cNvSpPr txBox="1"/>
          <p:nvPr/>
        </p:nvSpPr>
        <p:spPr>
          <a:xfrm>
            <a:off x="1935975" y="4146875"/>
            <a:ext cx="6598200" cy="769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a:t>Fig-3: The four classes of Retina OCT Images</a:t>
            </a:r>
            <a:endParaRPr sz="18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2048650" y="-84850"/>
            <a:ext cx="68865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 → </a:t>
            </a:r>
            <a:r>
              <a:rPr lang="en" sz="3600"/>
              <a:t>Examples of Each Class (Irregular Shapes)</a:t>
            </a:r>
            <a:endParaRPr sz="3600"/>
          </a:p>
        </p:txBody>
      </p:sp>
      <p:pic>
        <p:nvPicPr>
          <p:cNvPr id="112" name="Shape 112"/>
          <p:cNvPicPr preferRelativeResize="0"/>
          <p:nvPr/>
        </p:nvPicPr>
        <p:blipFill>
          <a:blip r:embed="rId3">
            <a:alphaModFix/>
          </a:blip>
          <a:stretch>
            <a:fillRect/>
          </a:stretch>
        </p:blipFill>
        <p:spPr>
          <a:xfrm>
            <a:off x="6656675" y="590820"/>
            <a:ext cx="1329126" cy="848379"/>
          </a:xfrm>
          <a:prstGeom prst="rect">
            <a:avLst/>
          </a:prstGeom>
          <a:noFill/>
          <a:ln>
            <a:noFill/>
          </a:ln>
        </p:spPr>
      </p:pic>
      <p:pic>
        <p:nvPicPr>
          <p:cNvPr id="113" name="Shape 113"/>
          <p:cNvPicPr preferRelativeResize="0"/>
          <p:nvPr/>
        </p:nvPicPr>
        <p:blipFill>
          <a:blip r:embed="rId4">
            <a:alphaModFix/>
          </a:blip>
          <a:stretch>
            <a:fillRect/>
          </a:stretch>
        </p:blipFill>
        <p:spPr>
          <a:xfrm>
            <a:off x="5725752" y="1410566"/>
            <a:ext cx="930927" cy="891334"/>
          </a:xfrm>
          <a:prstGeom prst="rect">
            <a:avLst/>
          </a:prstGeom>
          <a:noFill/>
          <a:ln>
            <a:noFill/>
          </a:ln>
        </p:spPr>
      </p:pic>
      <p:pic>
        <p:nvPicPr>
          <p:cNvPr id="114" name="Shape 114"/>
          <p:cNvPicPr preferRelativeResize="0"/>
          <p:nvPr/>
        </p:nvPicPr>
        <p:blipFill>
          <a:blip r:embed="rId5">
            <a:alphaModFix/>
          </a:blip>
          <a:stretch>
            <a:fillRect/>
          </a:stretch>
        </p:blipFill>
        <p:spPr>
          <a:xfrm>
            <a:off x="6656678" y="1432035"/>
            <a:ext cx="1329124" cy="848401"/>
          </a:xfrm>
          <a:prstGeom prst="rect">
            <a:avLst/>
          </a:prstGeom>
          <a:noFill/>
          <a:ln>
            <a:noFill/>
          </a:ln>
        </p:spPr>
      </p:pic>
      <p:pic>
        <p:nvPicPr>
          <p:cNvPr id="115" name="Shape 115"/>
          <p:cNvPicPr preferRelativeResize="0"/>
          <p:nvPr/>
        </p:nvPicPr>
        <p:blipFill>
          <a:blip r:embed="rId6">
            <a:alphaModFix/>
          </a:blip>
          <a:stretch>
            <a:fillRect/>
          </a:stretch>
        </p:blipFill>
        <p:spPr>
          <a:xfrm>
            <a:off x="5725751" y="583626"/>
            <a:ext cx="930927" cy="891341"/>
          </a:xfrm>
          <a:prstGeom prst="rect">
            <a:avLst/>
          </a:prstGeom>
          <a:noFill/>
          <a:ln>
            <a:noFill/>
          </a:ln>
        </p:spPr>
      </p:pic>
      <p:pic>
        <p:nvPicPr>
          <p:cNvPr id="116" name="Shape 116"/>
          <p:cNvPicPr preferRelativeResize="0"/>
          <p:nvPr/>
        </p:nvPicPr>
        <p:blipFill>
          <a:blip r:embed="rId7">
            <a:alphaModFix/>
          </a:blip>
          <a:stretch>
            <a:fillRect/>
          </a:stretch>
        </p:blipFill>
        <p:spPr>
          <a:xfrm>
            <a:off x="509225" y="809712"/>
            <a:ext cx="930925" cy="930925"/>
          </a:xfrm>
          <a:prstGeom prst="rect">
            <a:avLst/>
          </a:prstGeom>
          <a:noFill/>
          <a:ln>
            <a:noFill/>
          </a:ln>
        </p:spPr>
      </p:pic>
      <p:pic>
        <p:nvPicPr>
          <p:cNvPr id="117" name="Shape 117"/>
          <p:cNvPicPr preferRelativeResize="0"/>
          <p:nvPr/>
        </p:nvPicPr>
        <p:blipFill>
          <a:blip r:embed="rId8">
            <a:alphaModFix/>
          </a:blip>
          <a:stretch>
            <a:fillRect/>
          </a:stretch>
        </p:blipFill>
        <p:spPr>
          <a:xfrm>
            <a:off x="509225" y="1740637"/>
            <a:ext cx="930925" cy="930925"/>
          </a:xfrm>
          <a:prstGeom prst="rect">
            <a:avLst/>
          </a:prstGeom>
          <a:noFill/>
          <a:ln>
            <a:noFill/>
          </a:ln>
        </p:spPr>
      </p:pic>
      <p:pic>
        <p:nvPicPr>
          <p:cNvPr id="118" name="Shape 118"/>
          <p:cNvPicPr preferRelativeResize="0"/>
          <p:nvPr/>
        </p:nvPicPr>
        <p:blipFill>
          <a:blip r:embed="rId9">
            <a:alphaModFix/>
          </a:blip>
          <a:stretch>
            <a:fillRect/>
          </a:stretch>
        </p:blipFill>
        <p:spPr>
          <a:xfrm>
            <a:off x="1440150" y="809715"/>
            <a:ext cx="930925" cy="930925"/>
          </a:xfrm>
          <a:prstGeom prst="rect">
            <a:avLst/>
          </a:prstGeom>
          <a:noFill/>
          <a:ln>
            <a:noFill/>
          </a:ln>
        </p:spPr>
      </p:pic>
      <p:pic>
        <p:nvPicPr>
          <p:cNvPr id="119" name="Shape 119"/>
          <p:cNvPicPr preferRelativeResize="0"/>
          <p:nvPr/>
        </p:nvPicPr>
        <p:blipFill>
          <a:blip r:embed="rId10">
            <a:alphaModFix/>
          </a:blip>
          <a:stretch>
            <a:fillRect/>
          </a:stretch>
        </p:blipFill>
        <p:spPr>
          <a:xfrm>
            <a:off x="1440151" y="1740638"/>
            <a:ext cx="930925" cy="930925"/>
          </a:xfrm>
          <a:prstGeom prst="rect">
            <a:avLst/>
          </a:prstGeom>
          <a:noFill/>
          <a:ln>
            <a:noFill/>
          </a:ln>
        </p:spPr>
      </p:pic>
      <p:sp>
        <p:nvSpPr>
          <p:cNvPr id="120" name="Shape 120"/>
          <p:cNvSpPr txBox="1"/>
          <p:nvPr/>
        </p:nvSpPr>
        <p:spPr>
          <a:xfrm>
            <a:off x="311700" y="2671600"/>
            <a:ext cx="3098100" cy="531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4 DME Images: Holes in the middle</a:t>
            </a:r>
            <a:endParaRPr/>
          </a:p>
        </p:txBody>
      </p:sp>
      <p:sp>
        <p:nvSpPr>
          <p:cNvPr id="121" name="Shape 121"/>
          <p:cNvSpPr txBox="1"/>
          <p:nvPr/>
        </p:nvSpPr>
        <p:spPr>
          <a:xfrm>
            <a:off x="4444725" y="2269950"/>
            <a:ext cx="4966800" cy="777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4 CNV Images: Build-up in the middle  and holes on the sides</a:t>
            </a:r>
            <a:endParaRPr/>
          </a:p>
        </p:txBody>
      </p:sp>
      <p:pic>
        <p:nvPicPr>
          <p:cNvPr id="122" name="Shape 122"/>
          <p:cNvPicPr preferRelativeResize="0"/>
          <p:nvPr/>
        </p:nvPicPr>
        <p:blipFill>
          <a:blip r:embed="rId11">
            <a:alphaModFix/>
          </a:blip>
          <a:stretch>
            <a:fillRect/>
          </a:stretch>
        </p:blipFill>
        <p:spPr>
          <a:xfrm>
            <a:off x="432863" y="3759115"/>
            <a:ext cx="1329108" cy="574676"/>
          </a:xfrm>
          <a:prstGeom prst="rect">
            <a:avLst/>
          </a:prstGeom>
          <a:noFill/>
          <a:ln>
            <a:noFill/>
          </a:ln>
        </p:spPr>
      </p:pic>
      <p:pic>
        <p:nvPicPr>
          <p:cNvPr id="123" name="Shape 123"/>
          <p:cNvPicPr preferRelativeResize="0"/>
          <p:nvPr/>
        </p:nvPicPr>
        <p:blipFill>
          <a:blip r:embed="rId12">
            <a:alphaModFix/>
          </a:blip>
          <a:stretch>
            <a:fillRect/>
          </a:stretch>
        </p:blipFill>
        <p:spPr>
          <a:xfrm>
            <a:off x="432850" y="3213788"/>
            <a:ext cx="1329126" cy="574677"/>
          </a:xfrm>
          <a:prstGeom prst="rect">
            <a:avLst/>
          </a:prstGeom>
          <a:noFill/>
          <a:ln>
            <a:noFill/>
          </a:ln>
        </p:spPr>
      </p:pic>
      <p:pic>
        <p:nvPicPr>
          <p:cNvPr id="124" name="Shape 124"/>
          <p:cNvPicPr preferRelativeResize="0"/>
          <p:nvPr/>
        </p:nvPicPr>
        <p:blipFill>
          <a:blip r:embed="rId13">
            <a:alphaModFix/>
          </a:blip>
          <a:stretch>
            <a:fillRect/>
          </a:stretch>
        </p:blipFill>
        <p:spPr>
          <a:xfrm>
            <a:off x="1761975" y="3759111"/>
            <a:ext cx="1329130" cy="574676"/>
          </a:xfrm>
          <a:prstGeom prst="rect">
            <a:avLst/>
          </a:prstGeom>
          <a:noFill/>
          <a:ln>
            <a:noFill/>
          </a:ln>
        </p:spPr>
      </p:pic>
      <p:pic>
        <p:nvPicPr>
          <p:cNvPr id="125" name="Shape 125"/>
          <p:cNvPicPr preferRelativeResize="0"/>
          <p:nvPr/>
        </p:nvPicPr>
        <p:blipFill>
          <a:blip r:embed="rId14">
            <a:alphaModFix/>
          </a:blip>
          <a:stretch>
            <a:fillRect/>
          </a:stretch>
        </p:blipFill>
        <p:spPr>
          <a:xfrm>
            <a:off x="1761975" y="3213785"/>
            <a:ext cx="1329126" cy="574669"/>
          </a:xfrm>
          <a:prstGeom prst="rect">
            <a:avLst/>
          </a:prstGeom>
          <a:noFill/>
          <a:ln>
            <a:noFill/>
          </a:ln>
        </p:spPr>
      </p:pic>
      <p:sp>
        <p:nvSpPr>
          <p:cNvPr id="126" name="Shape 126"/>
          <p:cNvSpPr txBox="1"/>
          <p:nvPr/>
        </p:nvSpPr>
        <p:spPr>
          <a:xfrm>
            <a:off x="151331" y="4299625"/>
            <a:ext cx="3692400" cy="377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4 DRUSSEN Images : small bumps in middle</a:t>
            </a:r>
            <a:endParaRPr/>
          </a:p>
        </p:txBody>
      </p:sp>
      <p:pic>
        <p:nvPicPr>
          <p:cNvPr id="127" name="Shape 127"/>
          <p:cNvPicPr preferRelativeResize="0"/>
          <p:nvPr/>
        </p:nvPicPr>
        <p:blipFill>
          <a:blip r:embed="rId15">
            <a:alphaModFix/>
          </a:blip>
          <a:stretch>
            <a:fillRect/>
          </a:stretch>
        </p:blipFill>
        <p:spPr>
          <a:xfrm>
            <a:off x="5117325" y="3719879"/>
            <a:ext cx="1203233" cy="753870"/>
          </a:xfrm>
          <a:prstGeom prst="rect">
            <a:avLst/>
          </a:prstGeom>
          <a:noFill/>
          <a:ln>
            <a:noFill/>
          </a:ln>
        </p:spPr>
      </p:pic>
      <p:pic>
        <p:nvPicPr>
          <p:cNvPr id="128" name="Shape 128"/>
          <p:cNvPicPr preferRelativeResize="0"/>
          <p:nvPr/>
        </p:nvPicPr>
        <p:blipFill>
          <a:blip r:embed="rId16">
            <a:alphaModFix/>
          </a:blip>
          <a:stretch>
            <a:fillRect/>
          </a:stretch>
        </p:blipFill>
        <p:spPr>
          <a:xfrm>
            <a:off x="6320557" y="2966031"/>
            <a:ext cx="2330542" cy="730092"/>
          </a:xfrm>
          <a:prstGeom prst="rect">
            <a:avLst/>
          </a:prstGeom>
          <a:noFill/>
          <a:ln>
            <a:noFill/>
          </a:ln>
        </p:spPr>
      </p:pic>
      <p:pic>
        <p:nvPicPr>
          <p:cNvPr id="129" name="Shape 129"/>
          <p:cNvPicPr preferRelativeResize="0"/>
          <p:nvPr/>
        </p:nvPicPr>
        <p:blipFill>
          <a:blip r:embed="rId17">
            <a:alphaModFix/>
          </a:blip>
          <a:stretch>
            <a:fillRect/>
          </a:stretch>
        </p:blipFill>
        <p:spPr>
          <a:xfrm>
            <a:off x="6320549" y="3696125"/>
            <a:ext cx="2482341" cy="777625"/>
          </a:xfrm>
          <a:prstGeom prst="rect">
            <a:avLst/>
          </a:prstGeom>
          <a:noFill/>
          <a:ln>
            <a:noFill/>
          </a:ln>
        </p:spPr>
      </p:pic>
      <p:pic>
        <p:nvPicPr>
          <p:cNvPr id="130" name="Shape 130"/>
          <p:cNvPicPr preferRelativeResize="0"/>
          <p:nvPr/>
        </p:nvPicPr>
        <p:blipFill>
          <a:blip r:embed="rId18">
            <a:alphaModFix/>
          </a:blip>
          <a:stretch>
            <a:fillRect/>
          </a:stretch>
        </p:blipFill>
        <p:spPr>
          <a:xfrm>
            <a:off x="5117325" y="2966024"/>
            <a:ext cx="1203256" cy="753878"/>
          </a:xfrm>
          <a:prstGeom prst="rect">
            <a:avLst/>
          </a:prstGeom>
          <a:noFill/>
          <a:ln>
            <a:noFill/>
          </a:ln>
        </p:spPr>
      </p:pic>
      <p:sp>
        <p:nvSpPr>
          <p:cNvPr id="131" name="Shape 131"/>
          <p:cNvSpPr txBox="1"/>
          <p:nvPr/>
        </p:nvSpPr>
        <p:spPr>
          <a:xfrm>
            <a:off x="5311550" y="4497500"/>
            <a:ext cx="3692400" cy="531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4 NORMAL Images: No irregular features</a:t>
            </a:r>
            <a:endParaRPr/>
          </a:p>
        </p:txBody>
      </p:sp>
      <p:sp>
        <p:nvSpPr>
          <p:cNvPr id="132" name="Shape 132"/>
          <p:cNvSpPr txBox="1">
            <a:spLocks noGrp="1"/>
          </p:cNvSpPr>
          <p:nvPr>
            <p:ph type="title"/>
          </p:nvPr>
        </p:nvSpPr>
        <p:spPr>
          <a:xfrm>
            <a:off x="151325" y="-21625"/>
            <a:ext cx="25752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 </a:t>
            </a:r>
            <a:r>
              <a:rPr lang="en">
                <a:solidFill>
                  <a:srgbClr val="0000FF"/>
                </a:solidFill>
              </a:rPr>
              <a:t>Dataset</a:t>
            </a:r>
            <a:endParaRPr>
              <a:solidFill>
                <a:srgbClr val="0000FF"/>
              </a:solidFill>
            </a:endParaRPr>
          </a:p>
        </p:txBody>
      </p:sp>
      <p:sp>
        <p:nvSpPr>
          <p:cNvPr id="133" name="Shape 133"/>
          <p:cNvSpPr txBox="1"/>
          <p:nvPr/>
        </p:nvSpPr>
        <p:spPr>
          <a:xfrm>
            <a:off x="2048638" y="4742700"/>
            <a:ext cx="3219000" cy="40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Fig-4: Examples of each class image</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p:nvPr/>
        </p:nvSpPr>
        <p:spPr>
          <a:xfrm>
            <a:off x="5709025" y="71650"/>
            <a:ext cx="2780400" cy="23319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txBox="1">
            <a:spLocks noGrp="1"/>
          </p:cNvSpPr>
          <p:nvPr>
            <p:ph type="title"/>
          </p:nvPr>
        </p:nvSpPr>
        <p:spPr>
          <a:xfrm>
            <a:off x="449175" y="717550"/>
            <a:ext cx="30678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Example Image</a:t>
            </a:r>
            <a:endParaRPr/>
          </a:p>
        </p:txBody>
      </p:sp>
      <p:sp>
        <p:nvSpPr>
          <p:cNvPr id="140" name="Shape 140"/>
          <p:cNvSpPr txBox="1">
            <a:spLocks noGrp="1"/>
          </p:cNvSpPr>
          <p:nvPr>
            <p:ph type="body" idx="1"/>
          </p:nvPr>
        </p:nvSpPr>
        <p:spPr>
          <a:xfrm>
            <a:off x="265875" y="1591800"/>
            <a:ext cx="4367400" cy="3354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Histogram of image shown bottom right</a:t>
            </a:r>
            <a:endParaRPr/>
          </a:p>
          <a:p>
            <a:pPr marL="914400" lvl="1" indent="-317500" rtl="0">
              <a:spcBef>
                <a:spcPts val="0"/>
              </a:spcBef>
              <a:spcAft>
                <a:spcPts val="0"/>
              </a:spcAft>
              <a:buSzPts val="1400"/>
              <a:buChar char="○"/>
            </a:pPr>
            <a:r>
              <a:rPr lang="en"/>
              <a:t>Shows count of pixels per intensity (0-255, white being the brightest) </a:t>
            </a:r>
            <a:endParaRPr/>
          </a:p>
          <a:p>
            <a:pPr marL="457200" lvl="0" indent="-342900" rtl="0">
              <a:spcBef>
                <a:spcPts val="0"/>
              </a:spcBef>
              <a:spcAft>
                <a:spcPts val="0"/>
              </a:spcAft>
              <a:buSzPts val="1800"/>
              <a:buChar char="●"/>
            </a:pPr>
            <a:r>
              <a:rPr lang="en"/>
              <a:t>Most entropy found in the 25 - 100 intensity</a:t>
            </a:r>
            <a:endParaRPr/>
          </a:p>
          <a:p>
            <a:pPr marL="457200" lvl="0" indent="-342900">
              <a:spcBef>
                <a:spcPts val="0"/>
              </a:spcBef>
              <a:spcAft>
                <a:spcPts val="0"/>
              </a:spcAft>
              <a:buSzPts val="1800"/>
              <a:buChar char="●"/>
            </a:pPr>
            <a:r>
              <a:rPr lang="en"/>
              <a:t>CNN is most sensitive to these values</a:t>
            </a:r>
            <a:endParaRPr/>
          </a:p>
        </p:txBody>
      </p:sp>
      <p:pic>
        <p:nvPicPr>
          <p:cNvPr id="141" name="Shape 141"/>
          <p:cNvPicPr preferRelativeResize="0"/>
          <p:nvPr/>
        </p:nvPicPr>
        <p:blipFill rotWithShape="1">
          <a:blip r:embed="rId3">
            <a:alphaModFix/>
          </a:blip>
          <a:srcRect l="46124" r="1288"/>
          <a:stretch/>
        </p:blipFill>
        <p:spPr>
          <a:xfrm>
            <a:off x="5224275" y="2436975"/>
            <a:ext cx="3527399" cy="2295850"/>
          </a:xfrm>
          <a:prstGeom prst="rect">
            <a:avLst/>
          </a:prstGeom>
          <a:noFill/>
          <a:ln>
            <a:noFill/>
          </a:ln>
        </p:spPr>
      </p:pic>
      <p:pic>
        <p:nvPicPr>
          <p:cNvPr id="142" name="Shape 142"/>
          <p:cNvPicPr preferRelativeResize="0"/>
          <p:nvPr/>
        </p:nvPicPr>
        <p:blipFill>
          <a:blip r:embed="rId4">
            <a:alphaModFix/>
          </a:blip>
          <a:stretch>
            <a:fillRect/>
          </a:stretch>
        </p:blipFill>
        <p:spPr>
          <a:xfrm>
            <a:off x="6082400" y="107500"/>
            <a:ext cx="2117600" cy="2051400"/>
          </a:xfrm>
          <a:prstGeom prst="rect">
            <a:avLst/>
          </a:prstGeom>
          <a:noFill/>
          <a:ln>
            <a:noFill/>
          </a:ln>
        </p:spPr>
      </p:pic>
      <p:sp>
        <p:nvSpPr>
          <p:cNvPr id="143" name="Shape 143"/>
          <p:cNvSpPr txBox="1"/>
          <p:nvPr/>
        </p:nvSpPr>
        <p:spPr>
          <a:xfrm>
            <a:off x="6116575" y="2098275"/>
            <a:ext cx="2117700" cy="338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100"/>
              <a:t>Example Normal Retina image</a:t>
            </a:r>
            <a:endParaRPr sz="1100"/>
          </a:p>
        </p:txBody>
      </p:sp>
      <p:sp>
        <p:nvSpPr>
          <p:cNvPr id="144" name="Shape 144"/>
          <p:cNvSpPr txBox="1"/>
          <p:nvPr/>
        </p:nvSpPr>
        <p:spPr>
          <a:xfrm>
            <a:off x="5394625" y="4658775"/>
            <a:ext cx="2575200" cy="338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Fig-5: Image Histogram</a:t>
            </a:r>
            <a:endParaRPr/>
          </a:p>
        </p:txBody>
      </p:sp>
      <p:sp>
        <p:nvSpPr>
          <p:cNvPr id="145" name="Shape 145"/>
          <p:cNvSpPr txBox="1">
            <a:spLocks noGrp="1"/>
          </p:cNvSpPr>
          <p:nvPr>
            <p:ph type="title"/>
          </p:nvPr>
        </p:nvSpPr>
        <p:spPr>
          <a:xfrm>
            <a:off x="311700" y="-36150"/>
            <a:ext cx="25752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 </a:t>
            </a:r>
            <a:r>
              <a:rPr lang="en">
                <a:solidFill>
                  <a:srgbClr val="0000FF"/>
                </a:solidFill>
              </a:rPr>
              <a:t>Dataset</a:t>
            </a:r>
            <a:endParaRPr>
              <a:solidFill>
                <a:srgbClr val="0000FF"/>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522700"/>
            <a:ext cx="33885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Dataset Structure</a:t>
            </a:r>
            <a:endParaRPr/>
          </a:p>
        </p:txBody>
      </p:sp>
      <p:sp>
        <p:nvSpPr>
          <p:cNvPr id="151" name="Shape 151"/>
          <p:cNvSpPr txBox="1">
            <a:spLocks noGrp="1"/>
          </p:cNvSpPr>
          <p:nvPr>
            <p:ph type="body" idx="1"/>
          </p:nvPr>
        </p:nvSpPr>
        <p:spPr>
          <a:xfrm>
            <a:off x="311700" y="1261450"/>
            <a:ext cx="4145100" cy="36843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Each category has sub-groups</a:t>
            </a:r>
            <a:endParaRPr/>
          </a:p>
          <a:p>
            <a:pPr marL="457200" lvl="0" indent="-342900" rtl="0">
              <a:spcBef>
                <a:spcPts val="0"/>
              </a:spcBef>
              <a:spcAft>
                <a:spcPts val="0"/>
              </a:spcAft>
              <a:buSzPts val="1800"/>
              <a:buChar char="●"/>
            </a:pPr>
            <a:r>
              <a:rPr lang="en"/>
              <a:t>Images are grouped together by a 6-digit number</a:t>
            </a:r>
            <a:endParaRPr/>
          </a:p>
          <a:p>
            <a:pPr marL="914400" lvl="1" indent="-317500" rtl="0">
              <a:spcBef>
                <a:spcPts val="0"/>
              </a:spcBef>
              <a:spcAft>
                <a:spcPts val="0"/>
              </a:spcAft>
              <a:buSzPts val="1400"/>
              <a:buChar char="○"/>
            </a:pPr>
            <a:r>
              <a:rPr lang="en"/>
              <a:t>Images in same group look similar</a:t>
            </a:r>
            <a:endParaRPr/>
          </a:p>
          <a:p>
            <a:pPr marL="457200" lvl="0" indent="-342900" rtl="0">
              <a:spcBef>
                <a:spcPts val="0"/>
              </a:spcBef>
              <a:spcAft>
                <a:spcPts val="0"/>
              </a:spcAft>
              <a:buSzPts val="1800"/>
              <a:buChar char="●"/>
            </a:pPr>
            <a:r>
              <a:rPr lang="en"/>
              <a:t>Our first dataset did not take this into consideration</a:t>
            </a:r>
            <a:endParaRPr/>
          </a:p>
          <a:p>
            <a:pPr marL="457200" lvl="0" indent="-342900" rtl="0">
              <a:spcBef>
                <a:spcPts val="0"/>
              </a:spcBef>
              <a:spcAft>
                <a:spcPts val="0"/>
              </a:spcAft>
              <a:buSzPts val="1800"/>
              <a:buChar char="●"/>
            </a:pPr>
            <a:r>
              <a:rPr lang="en"/>
              <a:t>In final dataset, we took 2057 images from each class</a:t>
            </a:r>
            <a:endParaRPr/>
          </a:p>
          <a:p>
            <a:pPr marL="914400" lvl="1" indent="-317500" rtl="0">
              <a:spcBef>
                <a:spcPts val="0"/>
              </a:spcBef>
              <a:spcAft>
                <a:spcPts val="0"/>
              </a:spcAft>
              <a:buSzPts val="1400"/>
              <a:buChar char="○"/>
            </a:pPr>
            <a:r>
              <a:rPr lang="en"/>
              <a:t>We took 1 to 4 from each subgroup</a:t>
            </a:r>
            <a:endParaRPr/>
          </a:p>
          <a:p>
            <a:pPr marL="914400" lvl="1" indent="-317500" rtl="0">
              <a:spcBef>
                <a:spcPts val="0"/>
              </a:spcBef>
              <a:spcAft>
                <a:spcPts val="0"/>
              </a:spcAft>
              <a:buSzPts val="1400"/>
              <a:buChar char="○"/>
            </a:pPr>
            <a:r>
              <a:rPr lang="en"/>
              <a:t>Images more varied this way</a:t>
            </a:r>
            <a:endParaRPr/>
          </a:p>
          <a:p>
            <a:pPr marL="914400" lvl="1" indent="-317500" rtl="0">
              <a:spcBef>
                <a:spcPts val="0"/>
              </a:spcBef>
              <a:spcAft>
                <a:spcPts val="0"/>
              </a:spcAft>
              <a:buSzPts val="1400"/>
              <a:buChar char="○"/>
            </a:pPr>
            <a:r>
              <a:rPr lang="en"/>
              <a:t>Images of same group in blue box</a:t>
            </a:r>
            <a:endParaRPr/>
          </a:p>
          <a:p>
            <a:pPr marL="914400" lvl="1" indent="-317500" rtl="0">
              <a:spcBef>
                <a:spcPts val="0"/>
              </a:spcBef>
              <a:spcAft>
                <a:spcPts val="0"/>
              </a:spcAft>
              <a:buSzPts val="1400"/>
              <a:buChar char="○"/>
            </a:pPr>
            <a:r>
              <a:rPr lang="en"/>
              <a:t>2 distinct group images indicated by red box</a:t>
            </a:r>
            <a:endParaRPr/>
          </a:p>
        </p:txBody>
      </p:sp>
      <p:pic>
        <p:nvPicPr>
          <p:cNvPr id="152" name="Shape 152"/>
          <p:cNvPicPr preferRelativeResize="0"/>
          <p:nvPr/>
        </p:nvPicPr>
        <p:blipFill>
          <a:blip r:embed="rId3">
            <a:alphaModFix/>
          </a:blip>
          <a:stretch>
            <a:fillRect/>
          </a:stretch>
        </p:blipFill>
        <p:spPr>
          <a:xfrm>
            <a:off x="5200700" y="1882925"/>
            <a:ext cx="1607850" cy="1557600"/>
          </a:xfrm>
          <a:prstGeom prst="rect">
            <a:avLst/>
          </a:prstGeom>
          <a:noFill/>
          <a:ln>
            <a:noFill/>
          </a:ln>
        </p:spPr>
      </p:pic>
      <p:pic>
        <p:nvPicPr>
          <p:cNvPr id="153" name="Shape 153"/>
          <p:cNvPicPr preferRelativeResize="0"/>
          <p:nvPr/>
        </p:nvPicPr>
        <p:blipFill>
          <a:blip r:embed="rId4">
            <a:alphaModFix/>
          </a:blip>
          <a:stretch>
            <a:fillRect/>
          </a:stretch>
        </p:blipFill>
        <p:spPr>
          <a:xfrm>
            <a:off x="5200700" y="315925"/>
            <a:ext cx="1607850" cy="1557605"/>
          </a:xfrm>
          <a:prstGeom prst="rect">
            <a:avLst/>
          </a:prstGeom>
          <a:noFill/>
          <a:ln>
            <a:noFill/>
          </a:ln>
        </p:spPr>
      </p:pic>
      <p:sp>
        <p:nvSpPr>
          <p:cNvPr id="154" name="Shape 154"/>
          <p:cNvSpPr txBox="1"/>
          <p:nvPr/>
        </p:nvSpPr>
        <p:spPr>
          <a:xfrm>
            <a:off x="4639450" y="3526125"/>
            <a:ext cx="3254400" cy="572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Fig-6: Similar images - </a:t>
            </a:r>
            <a:endParaRPr/>
          </a:p>
          <a:p>
            <a:pPr marL="0" lvl="0" indent="0">
              <a:spcBef>
                <a:spcPts val="0"/>
              </a:spcBef>
              <a:spcAft>
                <a:spcPts val="0"/>
              </a:spcAft>
              <a:buNone/>
            </a:pPr>
            <a:r>
              <a:rPr lang="en"/>
              <a:t>            same patient</a:t>
            </a:r>
            <a:endParaRPr/>
          </a:p>
        </p:txBody>
      </p:sp>
      <p:pic>
        <p:nvPicPr>
          <p:cNvPr id="155" name="Shape 155"/>
          <p:cNvPicPr preferRelativeResize="0"/>
          <p:nvPr/>
        </p:nvPicPr>
        <p:blipFill>
          <a:blip r:embed="rId5">
            <a:alphaModFix/>
          </a:blip>
          <a:stretch>
            <a:fillRect/>
          </a:stretch>
        </p:blipFill>
        <p:spPr>
          <a:xfrm>
            <a:off x="7279225" y="315925"/>
            <a:ext cx="1607850" cy="4629749"/>
          </a:xfrm>
          <a:prstGeom prst="rect">
            <a:avLst/>
          </a:prstGeom>
          <a:noFill/>
          <a:ln>
            <a:noFill/>
          </a:ln>
        </p:spPr>
      </p:pic>
      <p:sp>
        <p:nvSpPr>
          <p:cNvPr id="156" name="Shape 156"/>
          <p:cNvSpPr/>
          <p:nvPr/>
        </p:nvSpPr>
        <p:spPr>
          <a:xfrm>
            <a:off x="7305475" y="325000"/>
            <a:ext cx="1526700" cy="197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0000"/>
              </a:solidFill>
            </a:endParaRPr>
          </a:p>
        </p:txBody>
      </p:sp>
      <p:sp>
        <p:nvSpPr>
          <p:cNvPr id="157" name="Shape 157"/>
          <p:cNvSpPr/>
          <p:nvPr/>
        </p:nvSpPr>
        <p:spPr>
          <a:xfrm>
            <a:off x="7358950" y="315925"/>
            <a:ext cx="1407600" cy="23829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a:off x="7305475" y="2763400"/>
            <a:ext cx="1526700" cy="197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0000"/>
              </a:solidFill>
            </a:endParaRPr>
          </a:p>
        </p:txBody>
      </p:sp>
      <p:sp>
        <p:nvSpPr>
          <p:cNvPr id="159" name="Shape 159"/>
          <p:cNvSpPr txBox="1">
            <a:spLocks noGrp="1"/>
          </p:cNvSpPr>
          <p:nvPr>
            <p:ph type="title"/>
          </p:nvPr>
        </p:nvSpPr>
        <p:spPr>
          <a:xfrm>
            <a:off x="311700" y="-36150"/>
            <a:ext cx="25752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 </a:t>
            </a:r>
            <a:r>
              <a:rPr lang="en">
                <a:solidFill>
                  <a:srgbClr val="0000FF"/>
                </a:solidFill>
              </a:rPr>
              <a:t>Dataset</a:t>
            </a:r>
            <a:endParaRPr>
              <a:solidFill>
                <a:srgbClr val="0000FF"/>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1443</Words>
  <Application>Microsoft Office PowerPoint</Application>
  <PresentationFormat>On-screen Show (16:9)</PresentationFormat>
  <Paragraphs>164</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Open Sans</vt:lpstr>
      <vt:lpstr>Economica</vt:lpstr>
      <vt:lpstr>Arial</vt:lpstr>
      <vt:lpstr>Merriweather</vt:lpstr>
      <vt:lpstr>Nunito</vt:lpstr>
      <vt:lpstr>Luxe</vt:lpstr>
      <vt:lpstr>Neural Network &amp; Deep Learning   (EECE680C) Project “Retinal Optical Coherence Tomography  (OCT)”</vt:lpstr>
      <vt:lpstr>Outline/Content:</vt:lpstr>
      <vt:lpstr>I.  Introduction</vt:lpstr>
      <vt:lpstr>… Introduction</vt:lpstr>
      <vt:lpstr>II. Dataset - Motivation</vt:lpstr>
      <vt:lpstr>... Dataset</vt:lpstr>
      <vt:lpstr> → Examples of Each Class (Irregular Shapes)</vt:lpstr>
      <vt:lpstr>Example Image</vt:lpstr>
      <vt:lpstr>Dataset Structure</vt:lpstr>
      <vt:lpstr>III. Architecture</vt:lpstr>
      <vt:lpstr>... Architecture</vt:lpstr>
      <vt:lpstr>... Architecture</vt:lpstr>
      <vt:lpstr>IV. Shape of Data</vt:lpstr>
      <vt:lpstr>V. Implementation/Coding</vt:lpstr>
      <vt:lpstr>...Implementation/Coding</vt:lpstr>
      <vt:lpstr>...Implementation/Coding</vt:lpstr>
      <vt:lpstr>...Implementation/Coding</vt:lpstr>
      <vt:lpstr>...Implementation/Coding</vt:lpstr>
      <vt:lpstr>...Implementation/Coding</vt:lpstr>
      <vt:lpstr>VI. Result and Discussion</vt:lpstr>
      <vt:lpstr>… Result and Discussion</vt:lpstr>
      <vt:lpstr>… Result and Discussion</vt:lpstr>
      <vt:lpstr>… Result and Discussion</vt:lpstr>
      <vt:lpstr>… Result and Discussion</vt:lpstr>
      <vt:lpstr>… Result and Discussion</vt:lpstr>
      <vt:lpstr>VI. CONCLUSION</vt:lpstr>
      <vt:lpstr>VII.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&amp; Deep Learning   (EECE680C) Project “Retinal Optical Coherence Tomography  (OCT)”</dc:title>
  <dc:creator>Alem Fitwi</dc:creator>
  <cp:lastModifiedBy>Joe Suny</cp:lastModifiedBy>
  <cp:revision>11</cp:revision>
  <dcterms:modified xsi:type="dcterms:W3CDTF">2018-05-17T19:01:21Z</dcterms:modified>
</cp:coreProperties>
</file>